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15" r:id="rId2"/>
    <p:sldId id="391" r:id="rId3"/>
    <p:sldId id="323" r:id="rId4"/>
    <p:sldId id="322" r:id="rId5"/>
    <p:sldId id="368" r:id="rId6"/>
    <p:sldId id="393" r:id="rId7"/>
    <p:sldId id="419" r:id="rId8"/>
    <p:sldId id="420" r:id="rId9"/>
    <p:sldId id="422" r:id="rId10"/>
    <p:sldId id="423" r:id="rId11"/>
    <p:sldId id="344" r:id="rId12"/>
    <p:sldId id="433" r:id="rId13"/>
    <p:sldId id="394" r:id="rId14"/>
    <p:sldId id="427" r:id="rId15"/>
    <p:sldId id="398" r:id="rId16"/>
    <p:sldId id="437" r:id="rId17"/>
    <p:sldId id="400" r:id="rId18"/>
    <p:sldId id="367" r:id="rId19"/>
    <p:sldId id="435" r:id="rId20"/>
    <p:sldId id="434" r:id="rId21"/>
    <p:sldId id="392" r:id="rId22"/>
    <p:sldId id="397" r:id="rId23"/>
    <p:sldId id="408" r:id="rId24"/>
    <p:sldId id="406" r:id="rId25"/>
    <p:sldId id="407" r:id="rId26"/>
  </p:sldIdLst>
  <p:sldSz cx="9144000" cy="6858000" type="screen4x3"/>
  <p:notesSz cx="6858000" cy="9144000"/>
  <p:defaultTextStyle>
    <a:defPPr>
      <a:defRPr lang="en-US"/>
    </a:defPPr>
    <a:lvl1pPr algn="ctr" rtl="0" fontAlgn="base">
      <a:spcBef>
        <a:spcPct val="0"/>
      </a:spcBef>
      <a:spcAft>
        <a:spcPct val="0"/>
      </a:spcAft>
      <a:defRPr sz="3200" b="1" kern="1200">
        <a:solidFill>
          <a:schemeClr val="bg1"/>
        </a:solidFill>
        <a:latin typeface="Arial" charset="0"/>
        <a:ea typeface="+mn-ea"/>
        <a:cs typeface="+mn-cs"/>
      </a:defRPr>
    </a:lvl1pPr>
    <a:lvl2pPr marL="457200" algn="ctr" rtl="0" fontAlgn="base">
      <a:spcBef>
        <a:spcPct val="0"/>
      </a:spcBef>
      <a:spcAft>
        <a:spcPct val="0"/>
      </a:spcAft>
      <a:defRPr sz="3200" b="1" kern="1200">
        <a:solidFill>
          <a:schemeClr val="bg1"/>
        </a:solidFill>
        <a:latin typeface="Arial" charset="0"/>
        <a:ea typeface="+mn-ea"/>
        <a:cs typeface="+mn-cs"/>
      </a:defRPr>
    </a:lvl2pPr>
    <a:lvl3pPr marL="914400" algn="ctr" rtl="0" fontAlgn="base">
      <a:spcBef>
        <a:spcPct val="0"/>
      </a:spcBef>
      <a:spcAft>
        <a:spcPct val="0"/>
      </a:spcAft>
      <a:defRPr sz="3200" b="1" kern="1200">
        <a:solidFill>
          <a:schemeClr val="bg1"/>
        </a:solidFill>
        <a:latin typeface="Arial" charset="0"/>
        <a:ea typeface="+mn-ea"/>
        <a:cs typeface="+mn-cs"/>
      </a:defRPr>
    </a:lvl3pPr>
    <a:lvl4pPr marL="1371600" algn="ctr" rtl="0" fontAlgn="base">
      <a:spcBef>
        <a:spcPct val="0"/>
      </a:spcBef>
      <a:spcAft>
        <a:spcPct val="0"/>
      </a:spcAft>
      <a:defRPr sz="3200" b="1" kern="1200">
        <a:solidFill>
          <a:schemeClr val="bg1"/>
        </a:solidFill>
        <a:latin typeface="Arial" charset="0"/>
        <a:ea typeface="+mn-ea"/>
        <a:cs typeface="+mn-cs"/>
      </a:defRPr>
    </a:lvl4pPr>
    <a:lvl5pPr marL="1828800" algn="ctr" rtl="0" fontAlgn="base">
      <a:spcBef>
        <a:spcPct val="0"/>
      </a:spcBef>
      <a:spcAft>
        <a:spcPct val="0"/>
      </a:spcAft>
      <a:defRPr sz="3200" b="1" kern="1200">
        <a:solidFill>
          <a:schemeClr val="bg1"/>
        </a:solidFill>
        <a:latin typeface="Arial" charset="0"/>
        <a:ea typeface="+mn-ea"/>
        <a:cs typeface="+mn-cs"/>
      </a:defRPr>
    </a:lvl5pPr>
    <a:lvl6pPr marL="2286000" algn="l" defTabSz="914400" rtl="0" eaLnBrk="1" latinLnBrk="0" hangingPunct="1">
      <a:defRPr sz="3200" b="1" kern="1200">
        <a:solidFill>
          <a:schemeClr val="bg1"/>
        </a:solidFill>
        <a:latin typeface="Arial" charset="0"/>
        <a:ea typeface="+mn-ea"/>
        <a:cs typeface="+mn-cs"/>
      </a:defRPr>
    </a:lvl6pPr>
    <a:lvl7pPr marL="2743200" algn="l" defTabSz="914400" rtl="0" eaLnBrk="1" latinLnBrk="0" hangingPunct="1">
      <a:defRPr sz="3200" b="1" kern="1200">
        <a:solidFill>
          <a:schemeClr val="bg1"/>
        </a:solidFill>
        <a:latin typeface="Arial" charset="0"/>
        <a:ea typeface="+mn-ea"/>
        <a:cs typeface="+mn-cs"/>
      </a:defRPr>
    </a:lvl7pPr>
    <a:lvl8pPr marL="3200400" algn="l" defTabSz="914400" rtl="0" eaLnBrk="1" latinLnBrk="0" hangingPunct="1">
      <a:defRPr sz="3200" b="1" kern="1200">
        <a:solidFill>
          <a:schemeClr val="bg1"/>
        </a:solidFill>
        <a:latin typeface="Arial" charset="0"/>
        <a:ea typeface="+mn-ea"/>
        <a:cs typeface="+mn-cs"/>
      </a:defRPr>
    </a:lvl8pPr>
    <a:lvl9pPr marL="3657600" algn="l" defTabSz="914400" rtl="0" eaLnBrk="1" latinLnBrk="0" hangingPunct="1">
      <a:defRPr sz="3200"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8E3E6"/>
    <a:srgbClr val="9ABEC1"/>
    <a:srgbClr val="6A8486"/>
    <a:srgbClr val="CCC6E4"/>
    <a:srgbClr val="D7D2EA"/>
    <a:srgbClr val="D2D4EA"/>
    <a:srgbClr val="D6D8F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658" autoAdjust="0"/>
    <p:restoredTop sz="39628" autoAdjust="0"/>
  </p:normalViewPr>
  <p:slideViewPr>
    <p:cSldViewPr snapToGrid="0" showGuides="1">
      <p:cViewPr>
        <p:scale>
          <a:sx n="27" d="100"/>
          <a:sy n="27" d="100"/>
        </p:scale>
        <p:origin x="-1814" y="-15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075AB4DD-5AA8-403A-BC88-D2C57863089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Although much lower in elevation than Mt. Rainier, Crater Lake is p</a:t>
            </a:r>
            <a:r>
              <a:rPr lang="en-US" dirty="0" smtClean="0"/>
              <a:t>erhaps the</a:t>
            </a:r>
            <a:r>
              <a:rPr lang="en-US" baseline="0" dirty="0" smtClean="0"/>
              <a:t> most beautiful of the Cascadian volcanoes. </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notice that Crater Lake sits</a:t>
            </a:r>
            <a:r>
              <a:rPr lang="en-US" baseline="0" dirty="0" smtClean="0"/>
              <a:t> on the northwestern edge of the Basin and Range! </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7ADD1D-2C6B-4CA4-A45A-8691E19DAD81}" type="slidenum">
              <a:rPr lang="en-US"/>
              <a:pPr/>
              <a:t>11</a:t>
            </a:fld>
            <a:endParaRPr lang="en-US" dirty="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en-US" dirty="0" smtClean="0"/>
              <a:t>You can see the Basin</a:t>
            </a:r>
            <a:r>
              <a:rPr lang="en-US" baseline="0" dirty="0" smtClean="0"/>
              <a:t> and Range structure in this geologic map and Oregon. Of course you remember what kind of volcanism is common in the Basin and Range right?</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7ADD1D-2C6B-4CA4-A45A-8691E19DAD81}" type="slidenum">
              <a:rPr lang="en-US"/>
              <a:pPr/>
              <a:t>12</a:t>
            </a:fld>
            <a:endParaRPr lang="en-US" dirty="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en-US" baseline="0" dirty="0" smtClean="0"/>
              <a:t>That’s right – bimodal volcanism, and the original magma produced by the decompression melting which takes place beneath this area of stretching and </a:t>
            </a:r>
            <a:r>
              <a:rPr lang="en-US" baseline="0" dirty="0" smtClean="0"/>
              <a:t>thinning, </a:t>
            </a:r>
            <a:r>
              <a:rPr lang="en-US" baseline="0" dirty="0" smtClean="0"/>
              <a:t>is basalt. Basaltic magma is hot enough to partially melt continental crust. It can also differentiate into intermediate and felsic magma. Either process could explain the general trend seen in the area towards more silica rich volcanism through time.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Intermediate composition magma began to erupt in the area a</a:t>
            </a:r>
            <a:r>
              <a:rPr lang="en-US" dirty="0" smtClean="0"/>
              <a:t>bout 420,000 years ago forming a complex of composite volcanoes …</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starting</a:t>
            </a:r>
            <a:r>
              <a:rPr lang="en-US" baseline="0" dirty="0" smtClean="0"/>
              <a:t> at Mount Scott, and working westward towards Applegate and Garfield Peaks. These peaks are but a few of the many smaller composite volcanoes which collectively formed the massive Mount Mazama. </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bulk</a:t>
            </a:r>
            <a:r>
              <a:rPr lang="en-US" baseline="0" dirty="0" smtClean="0"/>
              <a:t> of Mount Mazama was made up andesite and dacite flows erupted from multiple vents.</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400,000</a:t>
            </a:r>
            <a:r>
              <a:rPr lang="en-US" baseline="0" dirty="0" smtClean="0"/>
              <a:t> years old, </a:t>
            </a:r>
            <a:r>
              <a:rPr lang="en-US" dirty="0" smtClean="0"/>
              <a:t>Phantom Ship is comprised</a:t>
            </a:r>
            <a:r>
              <a:rPr lang="en-US" baseline="0" dirty="0" smtClean="0"/>
              <a:t> of one of Mount Mazama’s </a:t>
            </a:r>
            <a:r>
              <a:rPr lang="en-US" dirty="0" smtClean="0"/>
              <a:t>…</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D160C-B9C9-4C61-A75B-68000516960E}" type="slidenum">
              <a:rPr lang="en-US"/>
              <a:pPr/>
              <a:t>17</a:t>
            </a:fld>
            <a:endParaRPr lang="en-US"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US" dirty="0" smtClean="0"/>
              <a:t>…. </a:t>
            </a:r>
            <a:r>
              <a:rPr lang="en-US" baseline="0" dirty="0" smtClean="0"/>
              <a:t>oldest andesite flows.</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A7019D-3496-4F05-B27C-678CC900F2C8}" type="slidenum">
              <a:rPr lang="en-US"/>
              <a:pPr/>
              <a:t>18</a:t>
            </a:fld>
            <a:endParaRPr lang="en-US" dirty="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dirty="0" smtClean="0"/>
              <a:t>As is characteristic</a:t>
            </a:r>
            <a:r>
              <a:rPr lang="en-US" baseline="0" dirty="0" smtClean="0"/>
              <a:t> of composite volcanoes, flows are interbedded with layers of various pyroclastics.</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“Pumice Castle” is a 70,000 year old remnant</a:t>
            </a:r>
            <a:r>
              <a:rPr lang="en-US" baseline="0" dirty="0" smtClean="0"/>
              <a:t> of one of Mount Mazama’s many pyroclastic eruptions that was exposed by the formation of the caldera ….</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magnificent</a:t>
            </a:r>
            <a:r>
              <a:rPr lang="en-US" dirty="0" smtClean="0"/>
              <a:t> lake is misnamed, however,</a:t>
            </a:r>
            <a:r>
              <a:rPr lang="en-US" baseline="0" dirty="0" smtClean="0"/>
              <a:t> because it fills a caldera - not a crater. Calderas are formed by volcanoes either blowing their tops clean off, or more commonly, and as is the case here, by collapsing into their own magma chambers after unusually large eruptions. </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and sculpted</a:t>
            </a:r>
            <a:r>
              <a:rPr lang="en-US" baseline="0" dirty="0" smtClean="0"/>
              <a:t> by differential erosion.</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projecting the slopes</a:t>
            </a:r>
            <a:r>
              <a:rPr lang="en-US" baseline="0" dirty="0" smtClean="0"/>
              <a:t> surrounding Crater Lake upward you can get an idea as to how big Mount Mazama was. At one time it probably had an elevation of about 12,000 feet and was the highest mountain in Oregon.</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Such</a:t>
            </a:r>
            <a:r>
              <a:rPr lang="en-US" baseline="0" dirty="0" smtClean="0"/>
              <a:t> a tall mountain would surely have been glaciated, especially since it reached its maximum height during the later part of the Pleistocene glacial ages.</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572DC7-1E8C-48C7-AD1E-E819E31F0866}" type="slidenum">
              <a:rPr lang="en-US"/>
              <a:pPr/>
              <a:t>23</a:t>
            </a:fld>
            <a:endParaRPr lang="en-US" dirty="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dirty="0" smtClean="0"/>
              <a:t>Since glacial</a:t>
            </a:r>
            <a:r>
              <a:rPr lang="en-US" baseline="0" dirty="0" smtClean="0"/>
              <a:t> erosion was concurrent with the growth of Mount Mazama, most of the U-shaped glacial troughs were filled with lava flows and pyroclastics.</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04ECD7-E59E-4786-AC67-422971FAC8A9}" type="slidenum">
              <a:rPr lang="en-US"/>
              <a:pPr/>
              <a:t>24</a:t>
            </a:fld>
            <a:endParaRPr lang="en-US" dirty="0"/>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r>
              <a:rPr lang="en-US" dirty="0" smtClean="0"/>
              <a:t>Others, such as Kerr Notch and Sun Notch, were not</a:t>
            </a:r>
            <a:r>
              <a:rPr lang="en-US" baseline="0" dirty="0" smtClean="0"/>
              <a:t> and now appear as broad U-shaped notches in the caldera’s rim.</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243EE9-66A2-4D39-B94A-0FBCA1422F6F}" type="slidenum">
              <a:rPr lang="en-US"/>
              <a:pPr/>
              <a:t>25</a:t>
            </a:fld>
            <a:endParaRPr lang="en-US" dirty="0"/>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dirty="0" smtClean="0"/>
              <a:t>Evidence</a:t>
            </a:r>
            <a:r>
              <a:rPr lang="en-US" baseline="0" dirty="0" smtClean="0"/>
              <a:t> of glacial erosion is also seen in these glacial striations.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collapse formed a tremendous depression which later filled</a:t>
            </a:r>
            <a:r>
              <a:rPr lang="en-US" baseline="0" dirty="0" smtClean="0"/>
              <a:t> with rain water to become one of the deepest lakes in the world. In fact Crater Lake has the greatest average depth of any lake in the world whose basin lies entirely above sea level. Much more important than this interesting bit of trivia, is that the volcano’s collapse exposed in the caldera’s </a:t>
            </a:r>
            <a:r>
              <a:rPr lang="en-US" baseline="0" dirty="0" smtClean="0"/>
              <a:t>rim, </a:t>
            </a:r>
            <a:r>
              <a:rPr lang="en-US" baseline="0" dirty="0" smtClean="0"/>
              <a:t>an exceptionally complete record of the growth and demise of a major composite volcano. </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original volcano that collapsed to form Crater Lake is named</a:t>
            </a:r>
            <a:r>
              <a:rPr lang="en-US" baseline="0" dirty="0" smtClean="0"/>
              <a:t> Mount Mazama…</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and l</a:t>
            </a:r>
            <a:r>
              <a:rPr lang="en-US" dirty="0" smtClean="0"/>
              <a:t>ike all Cascadian volcanoes, Mount</a:t>
            </a:r>
            <a:r>
              <a:rPr lang="en-US" baseline="0" dirty="0" smtClean="0"/>
              <a:t> Mazama formed from magma generated by the subduction of the Juan de Fuca Plate under the North American Plate.</a:t>
            </a:r>
            <a:endParaRPr lang="en-US" dirty="0" smtClean="0"/>
          </a:p>
          <a:p>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the</a:t>
            </a:r>
            <a:r>
              <a:rPr lang="en-US" baseline="0" dirty="0" smtClean="0"/>
              <a:t> history of the Crater Lake volcano began differently than other Cascadian volcanoes. Mt. Mazama was formed on top of an older </a:t>
            </a:r>
            <a:r>
              <a:rPr lang="en-US" i="0" u="sng" baseline="0" dirty="0" smtClean="0"/>
              <a:t>shield </a:t>
            </a:r>
            <a:r>
              <a:rPr lang="en-US" baseline="0" dirty="0" smtClean="0"/>
              <a:t>volcano.</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Shield</a:t>
            </a:r>
            <a:r>
              <a:rPr lang="en-US" baseline="0" dirty="0" smtClean="0"/>
              <a:t> volcanoes are built almost entirely of basaltic lava flows. The highly fluid basaltic lava gives shield volcanoes much gentler slopes than the composite volcanoes which are typical of volcanic arcs.</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Remnants</a:t>
            </a:r>
            <a:r>
              <a:rPr lang="en-US" baseline="0" dirty="0" smtClean="0"/>
              <a:t> of the old shield volcano outcrop in many areas around Crater Lake as basaltic andesite flows. But why did a shield volcano form in a volcanic arc, which is a tectonic setting that generally builds composite volcanoes?</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probably thought you had</a:t>
            </a:r>
            <a:r>
              <a:rPr lang="en-US" baseline="0" dirty="0" smtClean="0"/>
              <a:t> </a:t>
            </a:r>
            <a:r>
              <a:rPr lang="en-US" baseline="0" dirty="0" smtClean="0"/>
              <a:t>seen</a:t>
            </a:r>
            <a:r>
              <a:rPr lang="en-US" dirty="0" smtClean="0"/>
              <a:t> </a:t>
            </a:r>
            <a:r>
              <a:rPr lang="en-US" dirty="0" smtClean="0"/>
              <a:t>the last of this diagram.</a:t>
            </a:r>
            <a:endParaRPr lang="en-US" dirty="0"/>
          </a:p>
        </p:txBody>
      </p:sp>
      <p:sp>
        <p:nvSpPr>
          <p:cNvPr id="4" name="Slide Number Placeholder 3"/>
          <p:cNvSpPr>
            <a:spLocks noGrp="1"/>
          </p:cNvSpPr>
          <p:nvPr>
            <p:ph type="sldNum" sz="quarter" idx="10"/>
          </p:nvPr>
        </p:nvSpPr>
        <p:spPr/>
        <p:txBody>
          <a:bodyPr/>
          <a:lstStyle/>
          <a:p>
            <a:fld id="{075AB4DD-5AA8-403A-BC88-D2C57863089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0DE07E-D1B2-4E51-8A84-F7AA975500F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CB4860-3AA6-4F07-80C9-56C31D6EC45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DDA037-E95E-4FDA-AAB6-C2BDC65DFA3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16EB88-2CB8-4489-AD85-701E5831146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7C636A-3E54-4EF8-9AEA-F6A982D86D1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A950F3-5077-4970-8510-F1F619F6782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F99BD21-F17D-44B1-A4A6-6955BB86CC9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1B4C235-304C-46A1-9A98-11178F839B2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D4822B4-D8C7-4429-ADEE-08B1F957EB4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DD7CEB0-4040-4410-B9F6-9517E486F84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E3A8B2-EA25-42B2-8C48-1AABA5CB1B8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fld id="{5C80BDC2-01A7-4B6E-A98F-615B7BF73E5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pbase.com/greglief/crater_lake"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allery.photo.net/photo/4065475-lg.jpg"/>
          <p:cNvPicPr>
            <a:picLocks noChangeAspect="1" noChangeArrowheads="1"/>
          </p:cNvPicPr>
          <p:nvPr/>
        </p:nvPicPr>
        <p:blipFill>
          <a:blip r:embed="rId3"/>
          <a:srcRect/>
          <a:stretch>
            <a:fillRect/>
          </a:stretch>
        </p:blipFill>
        <p:spPr bwMode="auto">
          <a:xfrm>
            <a:off x="12595" y="666750"/>
            <a:ext cx="9131405" cy="5524500"/>
          </a:xfrm>
          <a:prstGeom prst="rect">
            <a:avLst/>
          </a:prstGeom>
          <a:noFill/>
        </p:spPr>
      </p:pic>
      <p:sp>
        <p:nvSpPr>
          <p:cNvPr id="3" name="Text Box 3"/>
          <p:cNvSpPr txBox="1">
            <a:spLocks noChangeArrowheads="1"/>
          </p:cNvSpPr>
          <p:nvPr/>
        </p:nvSpPr>
        <p:spPr bwMode="auto">
          <a:xfrm>
            <a:off x="0" y="25400"/>
            <a:ext cx="9144000" cy="579438"/>
          </a:xfrm>
          <a:prstGeom prst="rect">
            <a:avLst/>
          </a:prstGeom>
          <a:noFill/>
          <a:ln w="9525">
            <a:noFill/>
            <a:miter lim="800000"/>
            <a:headEnd/>
            <a:tailEnd/>
          </a:ln>
          <a:effectLst/>
        </p:spPr>
        <p:txBody>
          <a:bodyPr>
            <a:spAutoFit/>
          </a:bodyPr>
          <a:lstStyle/>
          <a:p>
            <a:pPr>
              <a:spcBef>
                <a:spcPct val="50000"/>
              </a:spcBef>
            </a:pPr>
            <a:r>
              <a:rPr lang="en-US" dirty="0"/>
              <a:t>Crater Lake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sin and range"/>
          <p:cNvPicPr>
            <a:picLocks noChangeAspect="1" noChangeArrowheads="1"/>
          </p:cNvPicPr>
          <p:nvPr/>
        </p:nvPicPr>
        <p:blipFill>
          <a:blip r:embed="rId3"/>
          <a:srcRect l="9441" r="5598"/>
          <a:stretch>
            <a:fillRect/>
          </a:stretch>
        </p:blipFill>
        <p:spPr bwMode="auto">
          <a:xfrm>
            <a:off x="2171700" y="-12700"/>
            <a:ext cx="4800600" cy="6870700"/>
          </a:xfrm>
          <a:prstGeom prst="rect">
            <a:avLst/>
          </a:prstGeom>
          <a:noFill/>
          <a:ln w="9525">
            <a:noFill/>
            <a:miter lim="800000"/>
            <a:headEnd/>
            <a:tailEnd/>
          </a:ln>
        </p:spPr>
      </p:pic>
      <p:sp>
        <p:nvSpPr>
          <p:cNvPr id="3" name="AutoShape 3"/>
          <p:cNvSpPr>
            <a:spLocks noChangeArrowheads="1"/>
          </p:cNvSpPr>
          <p:nvPr/>
        </p:nvSpPr>
        <p:spPr bwMode="auto">
          <a:xfrm>
            <a:off x="2476500" y="1219200"/>
            <a:ext cx="533400" cy="533400"/>
          </a:xfrm>
          <a:prstGeom prst="sun">
            <a:avLst>
              <a:gd name="adj" fmla="val 31944"/>
            </a:avLst>
          </a:prstGeom>
          <a:solidFill>
            <a:srgbClr val="FF0000"/>
          </a:solidFill>
          <a:ln w="9525">
            <a:solidFill>
              <a:schemeClr val="tx1"/>
            </a:solidFill>
            <a:miter lim="800000"/>
            <a:headEnd/>
            <a:tailEnd/>
          </a:ln>
        </p:spPr>
        <p:txBody>
          <a:bodyPr wrap="none" anchor="ctr"/>
          <a:lstStyle/>
          <a:p>
            <a:endParaRPr lang="en-US" dirty="0"/>
          </a:p>
        </p:txBody>
      </p:sp>
      <p:sp>
        <p:nvSpPr>
          <p:cNvPr id="4" name="Text Box 4"/>
          <p:cNvSpPr txBox="1">
            <a:spLocks noChangeArrowheads="1"/>
          </p:cNvSpPr>
          <p:nvPr/>
        </p:nvSpPr>
        <p:spPr bwMode="auto">
          <a:xfrm>
            <a:off x="2324100" y="723900"/>
            <a:ext cx="2514600" cy="584775"/>
          </a:xfrm>
          <a:prstGeom prst="rect">
            <a:avLst/>
          </a:prstGeom>
          <a:noFill/>
          <a:ln w="9525">
            <a:noFill/>
            <a:miter lim="800000"/>
            <a:headEnd/>
            <a:tailEnd/>
          </a:ln>
        </p:spPr>
        <p:txBody>
          <a:bodyPr>
            <a:spAutoFit/>
          </a:bodyPr>
          <a:lstStyle/>
          <a:p>
            <a:pPr algn="ctr">
              <a:spcBef>
                <a:spcPct val="50000"/>
              </a:spcBef>
              <a:defRPr/>
            </a:pPr>
            <a:r>
              <a:rPr lang="en-US" dirty="0" smtClean="0">
                <a:solidFill>
                  <a:srgbClr val="FF0000"/>
                </a:solidFill>
                <a:effectLst>
                  <a:outerShdw blurRad="38100" dist="38100" dir="2700000" algn="tl">
                    <a:srgbClr val="000000">
                      <a:alpha val="43137"/>
                    </a:srgbClr>
                  </a:outerShdw>
                </a:effectLst>
              </a:rPr>
              <a:t>Crater Lake</a:t>
            </a:r>
            <a:endParaRPr lang="en-US"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1858" name="Picture 2" descr="oregonmap"/>
          <p:cNvPicPr>
            <a:picLocks noChangeAspect="1" noChangeArrowheads="1"/>
          </p:cNvPicPr>
          <p:nvPr/>
        </p:nvPicPr>
        <p:blipFill>
          <a:blip r:embed="rId3"/>
          <a:srcRect b="36667"/>
          <a:stretch>
            <a:fillRect/>
          </a:stretch>
        </p:blipFill>
        <p:spPr bwMode="auto">
          <a:xfrm>
            <a:off x="457200" y="-22225"/>
            <a:ext cx="8382000" cy="6880225"/>
          </a:xfrm>
          <a:prstGeom prst="rect">
            <a:avLst/>
          </a:prstGeom>
          <a:noFill/>
        </p:spPr>
      </p:pic>
      <p:sp>
        <p:nvSpPr>
          <p:cNvPr id="3" name="TextBox 2"/>
          <p:cNvSpPr txBox="1"/>
          <p:nvPr/>
        </p:nvSpPr>
        <p:spPr>
          <a:xfrm>
            <a:off x="495300" y="3911600"/>
            <a:ext cx="3086100" cy="584775"/>
          </a:xfrm>
          <a:prstGeom prst="rect">
            <a:avLst/>
          </a:prstGeom>
          <a:noFill/>
        </p:spPr>
        <p:txBody>
          <a:bodyPr wrap="square" rtlCol="0">
            <a:spAutoFit/>
          </a:bodyPr>
          <a:lstStyle/>
          <a:p>
            <a:r>
              <a:rPr lang="en-US" dirty="0" smtClean="0">
                <a:solidFill>
                  <a:srgbClr val="00B050"/>
                </a:solidFill>
                <a:effectLst>
                  <a:outerShdw blurRad="38100" dist="38100" dir="2700000" algn="tl">
                    <a:srgbClr val="000000">
                      <a:alpha val="43137"/>
                    </a:srgbClr>
                  </a:outerShdw>
                </a:effectLst>
              </a:rPr>
              <a:t>Crater Lake</a:t>
            </a:r>
            <a:endParaRPr lang="en-US" dirty="0">
              <a:solidFill>
                <a:srgbClr val="00B050"/>
              </a:solidFill>
              <a:effectLst>
                <a:outerShdw blurRad="38100" dist="38100" dir="2700000" algn="tl">
                  <a:srgbClr val="000000">
                    <a:alpha val="43137"/>
                  </a:srgbClr>
                </a:outerShdw>
              </a:effectLst>
            </a:endParaRPr>
          </a:p>
        </p:txBody>
      </p:sp>
      <p:cxnSp>
        <p:nvCxnSpPr>
          <p:cNvPr id="4" name="Straight Arrow Connector 3"/>
          <p:cNvCxnSpPr/>
          <p:nvPr/>
        </p:nvCxnSpPr>
        <p:spPr bwMode="auto">
          <a:xfrm rot="16200000" flipH="1">
            <a:off x="2736850" y="4591050"/>
            <a:ext cx="596900" cy="279400"/>
          </a:xfrm>
          <a:prstGeom prst="straightConnector1">
            <a:avLst/>
          </a:prstGeom>
          <a:solidFill>
            <a:schemeClr val="accent1"/>
          </a:solidFill>
          <a:ln w="50800" cap="flat" cmpd="sng" algn="ctr">
            <a:solidFill>
              <a:srgbClr val="00B050"/>
            </a:solidFill>
            <a:prstDash val="solid"/>
            <a:round/>
            <a:headEnd type="none" w="med" len="med"/>
            <a:tailEnd type="triangle"/>
          </a:ln>
          <a:effectLst>
            <a:outerShdw blurRad="50800" dist="38100" dir="2700000" algn="tl" rotWithShape="0">
              <a:prstClr val="black">
                <a:alpha val="40000"/>
              </a:prstClr>
            </a:outerShdw>
          </a:effectLst>
        </p:spPr>
      </p:cxnSp>
      <p:cxnSp>
        <p:nvCxnSpPr>
          <p:cNvPr id="5" name="Straight Arrow Connector 4"/>
          <p:cNvCxnSpPr/>
          <p:nvPr/>
        </p:nvCxnSpPr>
        <p:spPr bwMode="auto">
          <a:xfrm rot="16200000" flipH="1">
            <a:off x="5005388" y="3652837"/>
            <a:ext cx="2752729" cy="1028702"/>
          </a:xfrm>
          <a:prstGeom prst="straightConnector1">
            <a:avLst/>
          </a:prstGeom>
          <a:solidFill>
            <a:schemeClr val="accent1"/>
          </a:solidFill>
          <a:ln w="50800" cap="flat" cmpd="sng" algn="ctr">
            <a:solidFill>
              <a:schemeClr val="bg1"/>
            </a:solidFill>
            <a:prstDash val="solid"/>
            <a:round/>
            <a:headEnd type="none" w="med" len="med"/>
            <a:tailEnd type="triangle"/>
          </a:ln>
          <a:effectLst>
            <a:outerShdw blurRad="50800" dist="38100" dir="2700000" algn="tl" rotWithShape="0">
              <a:prstClr val="black">
                <a:alpha val="40000"/>
              </a:prstClr>
            </a:outerShdw>
          </a:effectLst>
        </p:spPr>
      </p:cxnSp>
      <p:cxnSp>
        <p:nvCxnSpPr>
          <p:cNvPr id="6" name="Straight Arrow Connector 5"/>
          <p:cNvCxnSpPr/>
          <p:nvPr/>
        </p:nvCxnSpPr>
        <p:spPr bwMode="auto">
          <a:xfrm rot="16200000" flipH="1">
            <a:off x="4629150" y="4019550"/>
            <a:ext cx="2800350" cy="323850"/>
          </a:xfrm>
          <a:prstGeom prst="straightConnector1">
            <a:avLst/>
          </a:prstGeom>
          <a:solidFill>
            <a:schemeClr val="accent1"/>
          </a:solidFill>
          <a:ln w="50800" cap="flat" cmpd="sng" algn="ctr">
            <a:solidFill>
              <a:schemeClr val="bg1"/>
            </a:solidFill>
            <a:prstDash val="solid"/>
            <a:round/>
            <a:headEnd type="none" w="med" len="med"/>
            <a:tailEnd type="triangle"/>
          </a:ln>
          <a:effectLst>
            <a:outerShdw blurRad="50800" dist="38100" dir="2700000" algn="tl" rotWithShape="0">
              <a:prstClr val="black">
                <a:alpha val="40000"/>
              </a:prstClr>
            </a:outerShdw>
          </a:effectLst>
        </p:spPr>
      </p:cxnSp>
      <p:cxnSp>
        <p:nvCxnSpPr>
          <p:cNvPr id="7" name="Straight Arrow Connector 6"/>
          <p:cNvCxnSpPr/>
          <p:nvPr/>
        </p:nvCxnSpPr>
        <p:spPr bwMode="auto">
          <a:xfrm rot="5400000">
            <a:off x="4494213" y="3983037"/>
            <a:ext cx="2562225" cy="158750"/>
          </a:xfrm>
          <a:prstGeom prst="straightConnector1">
            <a:avLst/>
          </a:prstGeom>
          <a:solidFill>
            <a:schemeClr val="accent1"/>
          </a:solidFill>
          <a:ln w="50800" cap="flat" cmpd="sng" algn="ctr">
            <a:solidFill>
              <a:schemeClr val="bg1"/>
            </a:solidFill>
            <a:prstDash val="solid"/>
            <a:round/>
            <a:headEnd type="none" w="med" len="med"/>
            <a:tailEnd type="triangle"/>
          </a:ln>
          <a:effectLst>
            <a:outerShdw blurRad="50800" dist="38100" dir="2700000" algn="tl" rotWithShape="0">
              <a:prstClr val="black">
                <a:alpha val="40000"/>
              </a:prstClr>
            </a:outerShdw>
          </a:effectLst>
        </p:spPr>
      </p:cxnSp>
      <p:cxnSp>
        <p:nvCxnSpPr>
          <p:cNvPr id="16" name="Straight Arrow Connector 15"/>
          <p:cNvCxnSpPr/>
          <p:nvPr/>
        </p:nvCxnSpPr>
        <p:spPr bwMode="auto">
          <a:xfrm rot="5400000">
            <a:off x="4241800" y="3695700"/>
            <a:ext cx="2540000" cy="711200"/>
          </a:xfrm>
          <a:prstGeom prst="straightConnector1">
            <a:avLst/>
          </a:prstGeom>
          <a:solidFill>
            <a:schemeClr val="accent1"/>
          </a:solidFill>
          <a:ln w="50800" cap="flat" cmpd="sng" algn="ctr">
            <a:solidFill>
              <a:schemeClr val="bg1"/>
            </a:solidFill>
            <a:prstDash val="solid"/>
            <a:round/>
            <a:headEnd type="none" w="med" len="med"/>
            <a:tailEnd type="triangle"/>
          </a:ln>
          <a:effectLst>
            <a:outerShdw blurRad="50800" dist="38100" dir="2700000" algn="tl" rotWithShape="0">
              <a:prstClr val="black">
                <a:alpha val="40000"/>
              </a:prstClr>
            </a:outerShdw>
          </a:effectLst>
        </p:spPr>
      </p:cxnSp>
      <p:cxnSp>
        <p:nvCxnSpPr>
          <p:cNvPr id="17" name="Straight Arrow Connector 16"/>
          <p:cNvCxnSpPr/>
          <p:nvPr/>
        </p:nvCxnSpPr>
        <p:spPr bwMode="auto">
          <a:xfrm rot="10800000" flipV="1">
            <a:off x="3568700" y="2755900"/>
            <a:ext cx="2298700" cy="2273300"/>
          </a:xfrm>
          <a:prstGeom prst="straightConnector1">
            <a:avLst/>
          </a:prstGeom>
          <a:solidFill>
            <a:schemeClr val="accent1"/>
          </a:solidFill>
          <a:ln w="50800" cap="flat" cmpd="sng" algn="ctr">
            <a:solidFill>
              <a:schemeClr val="bg1"/>
            </a:solidFill>
            <a:prstDash val="solid"/>
            <a:round/>
            <a:headEnd type="none" w="med" len="med"/>
            <a:tailEnd type="triangle"/>
          </a:ln>
          <a:effectLst>
            <a:outerShdw blurRad="50800" dist="38100" dir="2700000" algn="tl" rotWithShape="0">
              <a:prstClr val="black">
                <a:alpha val="40000"/>
              </a:prstClr>
            </a:outerShdw>
          </a:effectLst>
        </p:spPr>
      </p:cxnSp>
      <p:sp>
        <p:nvSpPr>
          <p:cNvPr id="26" name="TextBox 25"/>
          <p:cNvSpPr txBox="1"/>
          <p:nvPr/>
        </p:nvSpPr>
        <p:spPr>
          <a:xfrm>
            <a:off x="4133849" y="1749425"/>
            <a:ext cx="3590925" cy="1077218"/>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Basin and Range Structure</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1858" name="Picture 2" descr="oregonmap"/>
          <p:cNvPicPr>
            <a:picLocks noChangeAspect="1" noChangeArrowheads="1"/>
          </p:cNvPicPr>
          <p:nvPr/>
        </p:nvPicPr>
        <p:blipFill>
          <a:blip r:embed="rId3"/>
          <a:srcRect b="36667"/>
          <a:stretch>
            <a:fillRect/>
          </a:stretch>
        </p:blipFill>
        <p:spPr bwMode="auto">
          <a:xfrm>
            <a:off x="457200" y="-22225"/>
            <a:ext cx="8382000" cy="6880225"/>
          </a:xfrm>
          <a:prstGeom prst="rect">
            <a:avLst/>
          </a:prstGeom>
          <a:noFill/>
        </p:spPr>
      </p:pic>
      <p:sp>
        <p:nvSpPr>
          <p:cNvPr id="3" name="TextBox 2"/>
          <p:cNvSpPr txBox="1"/>
          <p:nvPr/>
        </p:nvSpPr>
        <p:spPr>
          <a:xfrm>
            <a:off x="495300" y="3911600"/>
            <a:ext cx="3086100" cy="584775"/>
          </a:xfrm>
          <a:prstGeom prst="rect">
            <a:avLst/>
          </a:prstGeom>
          <a:noFill/>
        </p:spPr>
        <p:txBody>
          <a:bodyPr wrap="square" rtlCol="0">
            <a:spAutoFit/>
          </a:bodyPr>
          <a:lstStyle/>
          <a:p>
            <a:r>
              <a:rPr lang="en-US" dirty="0" smtClean="0">
                <a:solidFill>
                  <a:srgbClr val="00B050"/>
                </a:solidFill>
                <a:effectLst>
                  <a:outerShdw blurRad="38100" dist="38100" dir="2700000" algn="tl">
                    <a:srgbClr val="000000">
                      <a:alpha val="43137"/>
                    </a:srgbClr>
                  </a:outerShdw>
                </a:effectLst>
              </a:rPr>
              <a:t>Crater Lake</a:t>
            </a:r>
            <a:endParaRPr lang="en-US" dirty="0">
              <a:solidFill>
                <a:srgbClr val="00B050"/>
              </a:solidFill>
              <a:effectLst>
                <a:outerShdw blurRad="38100" dist="38100" dir="2700000" algn="tl">
                  <a:srgbClr val="000000">
                    <a:alpha val="43137"/>
                  </a:srgbClr>
                </a:outerShdw>
              </a:effectLst>
            </a:endParaRPr>
          </a:p>
        </p:txBody>
      </p:sp>
      <p:cxnSp>
        <p:nvCxnSpPr>
          <p:cNvPr id="4" name="Straight Arrow Connector 3"/>
          <p:cNvCxnSpPr/>
          <p:nvPr/>
        </p:nvCxnSpPr>
        <p:spPr bwMode="auto">
          <a:xfrm rot="16200000" flipH="1">
            <a:off x="2736850" y="4591050"/>
            <a:ext cx="596900" cy="279400"/>
          </a:xfrm>
          <a:prstGeom prst="straightConnector1">
            <a:avLst/>
          </a:prstGeom>
          <a:solidFill>
            <a:schemeClr val="accent1"/>
          </a:solidFill>
          <a:ln w="50800" cap="flat" cmpd="sng" algn="ctr">
            <a:solidFill>
              <a:srgbClr val="00B050"/>
            </a:solidFill>
            <a:prstDash val="solid"/>
            <a:round/>
            <a:headEnd type="none" w="med" len="med"/>
            <a:tailEnd type="triangle"/>
          </a:ln>
          <a:effectLst>
            <a:outerShdw blurRad="50800" dist="38100" dir="2700000" algn="tl" rotWithShape="0">
              <a:prstClr val="black">
                <a:alpha val="40000"/>
              </a:prstClr>
            </a:outerShdw>
          </a:effectLst>
        </p:spPr>
      </p:cxnSp>
      <p:sp>
        <p:nvSpPr>
          <p:cNvPr id="11" name="TextBox 10"/>
          <p:cNvSpPr txBox="1"/>
          <p:nvPr/>
        </p:nvSpPr>
        <p:spPr>
          <a:xfrm>
            <a:off x="2670809" y="5117465"/>
            <a:ext cx="5269231" cy="707886"/>
          </a:xfrm>
          <a:prstGeom prst="rect">
            <a:avLst/>
          </a:prstGeom>
          <a:noFill/>
        </p:spPr>
        <p:txBody>
          <a:bodyPr wrap="square" rtlCol="0">
            <a:spAutoFit/>
          </a:bodyPr>
          <a:lstStyle/>
          <a:p>
            <a:r>
              <a:rPr lang="en-US" sz="4000" dirty="0" smtClean="0">
                <a:solidFill>
                  <a:schemeClr val="tx1"/>
                </a:solidFill>
                <a:effectLst>
                  <a:outerShdw blurRad="38100" dist="38100" dir="2700000" algn="tl">
                    <a:srgbClr val="000000">
                      <a:alpha val="43137"/>
                    </a:srgbClr>
                  </a:outerShdw>
                </a:effectLst>
              </a:rPr>
              <a:t>Bimodal volcanism</a:t>
            </a:r>
            <a:endParaRPr lang="en-US" sz="4000"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26306" name="Text Box 2"/>
          <p:cNvSpPr txBox="1">
            <a:spLocks noChangeArrowheads="1"/>
          </p:cNvSpPr>
          <p:nvPr/>
        </p:nvSpPr>
        <p:spPr bwMode="auto">
          <a:xfrm>
            <a:off x="1828800" y="838200"/>
            <a:ext cx="5562600" cy="579438"/>
          </a:xfrm>
          <a:prstGeom prst="rect">
            <a:avLst/>
          </a:prstGeom>
          <a:noFill/>
          <a:ln w="9525">
            <a:noFill/>
            <a:miter lim="800000"/>
            <a:headEnd/>
            <a:tailEnd/>
          </a:ln>
          <a:effectLst/>
        </p:spPr>
        <p:txBody>
          <a:bodyPr>
            <a:spAutoFit/>
          </a:bodyPr>
          <a:lstStyle/>
          <a:p>
            <a:pPr>
              <a:spcBef>
                <a:spcPct val="50000"/>
              </a:spcBef>
            </a:pPr>
            <a:r>
              <a:rPr lang="en-US" u="sng" dirty="0">
                <a:effectLst>
                  <a:outerShdw blurRad="38100" dist="38100" dir="2700000" algn="tl">
                    <a:srgbClr val="000000">
                      <a:alpha val="43137"/>
                    </a:srgbClr>
                  </a:outerShdw>
                </a:effectLst>
              </a:rPr>
              <a:t>Crater Lake History</a:t>
            </a:r>
          </a:p>
        </p:txBody>
      </p:sp>
      <p:sp>
        <p:nvSpPr>
          <p:cNvPr id="226307" name="Text Box 3"/>
          <p:cNvSpPr txBox="1">
            <a:spLocks noChangeArrowheads="1"/>
          </p:cNvSpPr>
          <p:nvPr/>
        </p:nvSpPr>
        <p:spPr bwMode="auto">
          <a:xfrm>
            <a:off x="0" y="1905000"/>
            <a:ext cx="9144000" cy="4725988"/>
          </a:xfrm>
          <a:prstGeom prst="rect">
            <a:avLst/>
          </a:prstGeom>
          <a:noFill/>
          <a:ln w="9525">
            <a:noFill/>
            <a:miter lim="800000"/>
            <a:headEnd/>
            <a:tailEnd/>
          </a:ln>
          <a:effectLst/>
        </p:spPr>
        <p:txBody>
          <a:bodyPr>
            <a:spAutoFit/>
          </a:bodyPr>
          <a:lstStyle/>
          <a:p>
            <a:pPr marL="342900" indent="-342900" algn="l">
              <a:spcBef>
                <a:spcPct val="50000"/>
              </a:spcBef>
              <a:buFontTx/>
              <a:buAutoNum type="arabicPeriod"/>
            </a:pPr>
            <a:r>
              <a:rPr lang="en-US" dirty="0">
                <a:solidFill>
                  <a:schemeClr val="bg2"/>
                </a:solidFill>
              </a:rPr>
              <a:t> Built on older shield volcano</a:t>
            </a:r>
            <a:endParaRPr lang="en-US" dirty="0">
              <a:effectLst>
                <a:outerShdw blurRad="38100" dist="38100" dir="2700000" algn="tl">
                  <a:srgbClr val="000000">
                    <a:alpha val="43137"/>
                  </a:srgbClr>
                </a:outerShdw>
              </a:effectLst>
            </a:endParaRPr>
          </a:p>
          <a:p>
            <a:pPr marL="342900" indent="-342900" algn="l">
              <a:spcBef>
                <a:spcPct val="50000"/>
              </a:spcBef>
              <a:buFontTx/>
              <a:buAutoNum type="arabicPeriod"/>
            </a:pPr>
            <a:r>
              <a:rPr lang="en-US" dirty="0">
                <a:effectLst>
                  <a:outerShdw blurRad="38100" dist="38100" dir="2700000" algn="tl">
                    <a:srgbClr val="000000">
                      <a:alpha val="43137"/>
                    </a:srgbClr>
                  </a:outerShdw>
                </a:effectLst>
              </a:rPr>
              <a:t> Growth of Mt. Mazama composite volcano</a:t>
            </a:r>
          </a:p>
          <a:p>
            <a:pPr marL="342900" indent="-342900" algn="l">
              <a:spcBef>
                <a:spcPct val="50000"/>
              </a:spcBef>
              <a:buFontTx/>
              <a:buAutoNum type="arabicPeriod"/>
            </a:pPr>
            <a:r>
              <a:rPr lang="en-US" dirty="0">
                <a:solidFill>
                  <a:schemeClr val="bg2"/>
                </a:solidFill>
              </a:rPr>
              <a:t> Glacial erosion (concurrent with volcanism)</a:t>
            </a:r>
          </a:p>
          <a:p>
            <a:pPr marL="342900" indent="-342900" algn="l">
              <a:spcBef>
                <a:spcPct val="50000"/>
              </a:spcBef>
              <a:buFontTx/>
              <a:buAutoNum type="arabicPeriod"/>
            </a:pPr>
            <a:r>
              <a:rPr lang="en-US" dirty="0">
                <a:solidFill>
                  <a:schemeClr val="bg2"/>
                </a:solidFill>
              </a:rPr>
              <a:t> Explosion craters fill with domes</a:t>
            </a:r>
          </a:p>
          <a:p>
            <a:pPr marL="342900" indent="-342900" algn="l">
              <a:spcBef>
                <a:spcPct val="50000"/>
              </a:spcBef>
              <a:buFontTx/>
              <a:buAutoNum type="arabicPeriod"/>
            </a:pPr>
            <a:r>
              <a:rPr lang="en-US" dirty="0">
                <a:solidFill>
                  <a:schemeClr val="bg2"/>
                </a:solidFill>
              </a:rPr>
              <a:t> Massive eruption of Mt. Mazama and subsequent caldera formation</a:t>
            </a:r>
          </a:p>
          <a:p>
            <a:pPr marL="342900" indent="-342900" algn="l">
              <a:spcBef>
                <a:spcPct val="50000"/>
              </a:spcBef>
              <a:buFontTx/>
              <a:buAutoNum type="arabicPeriod"/>
            </a:pPr>
            <a:r>
              <a:rPr lang="en-US" dirty="0">
                <a:solidFill>
                  <a:schemeClr val="bg2"/>
                </a:solidFill>
              </a:rPr>
              <a:t> Resurgent volcanism in caldera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4/48/Crater_Lake_2.jpg"/>
          <p:cNvPicPr>
            <a:picLocks noChangeAspect="1" noChangeArrowheads="1"/>
          </p:cNvPicPr>
          <p:nvPr/>
        </p:nvPicPr>
        <p:blipFill>
          <a:blip r:embed="rId3"/>
          <a:srcRect l="12500" t="6589" r="8594" b="14506"/>
          <a:stretch>
            <a:fillRect/>
          </a:stretch>
        </p:blipFill>
        <p:spPr bwMode="auto">
          <a:xfrm>
            <a:off x="-1" y="0"/>
            <a:ext cx="9144001" cy="6858000"/>
          </a:xfrm>
          <a:prstGeom prst="rect">
            <a:avLst/>
          </a:prstGeom>
          <a:noFill/>
        </p:spPr>
      </p:pic>
      <p:cxnSp>
        <p:nvCxnSpPr>
          <p:cNvPr id="3" name="Straight Arrow Connector 2"/>
          <p:cNvCxnSpPr>
            <a:stCxn id="12" idx="2"/>
          </p:cNvCxnSpPr>
          <p:nvPr/>
        </p:nvCxnSpPr>
        <p:spPr bwMode="auto">
          <a:xfrm rot="16200000" flipH="1">
            <a:off x="4721356" y="2052447"/>
            <a:ext cx="261362" cy="560074"/>
          </a:xfrm>
          <a:prstGeom prst="straightConnector1">
            <a:avLst/>
          </a:prstGeom>
          <a:solidFill>
            <a:schemeClr val="accent1"/>
          </a:solidFill>
          <a:ln w="50800" cap="flat" cmpd="sng" algn="ctr">
            <a:solidFill>
              <a:schemeClr val="bg1"/>
            </a:solidFill>
            <a:prstDash val="solid"/>
            <a:round/>
            <a:headEnd type="none" w="med" len="med"/>
            <a:tailEnd type="triangle"/>
          </a:ln>
          <a:effectLst>
            <a:outerShdw blurRad="50800" dist="38100" dir="2700000" algn="tl" rotWithShape="0">
              <a:prstClr val="black">
                <a:alpha val="40000"/>
              </a:prstClr>
            </a:outerShdw>
          </a:effectLst>
        </p:spPr>
      </p:cxnSp>
      <p:cxnSp>
        <p:nvCxnSpPr>
          <p:cNvPr id="4" name="Straight Arrow Connector 3"/>
          <p:cNvCxnSpPr>
            <a:stCxn id="13" idx="2"/>
          </p:cNvCxnSpPr>
          <p:nvPr/>
        </p:nvCxnSpPr>
        <p:spPr bwMode="auto">
          <a:xfrm rot="5400000">
            <a:off x="5061554" y="1466821"/>
            <a:ext cx="1807908" cy="43816"/>
          </a:xfrm>
          <a:prstGeom prst="straightConnector1">
            <a:avLst/>
          </a:prstGeom>
          <a:solidFill>
            <a:schemeClr val="accent1"/>
          </a:solidFill>
          <a:ln w="50800" cap="flat" cmpd="sng" algn="ctr">
            <a:solidFill>
              <a:schemeClr val="bg1"/>
            </a:solidFill>
            <a:prstDash val="solid"/>
            <a:round/>
            <a:headEnd type="none" w="med" len="med"/>
            <a:tailEnd type="triangle"/>
          </a:ln>
          <a:effectLst>
            <a:outerShdw blurRad="50800" dist="38100" dir="2700000" algn="tl" rotWithShape="0">
              <a:prstClr val="black">
                <a:alpha val="40000"/>
              </a:prstClr>
            </a:outerShdw>
          </a:effectLst>
        </p:spPr>
      </p:cxnSp>
      <p:cxnSp>
        <p:nvCxnSpPr>
          <p:cNvPr id="5" name="Straight Arrow Connector 4"/>
          <p:cNvCxnSpPr/>
          <p:nvPr/>
        </p:nvCxnSpPr>
        <p:spPr bwMode="auto">
          <a:xfrm rot="5400000">
            <a:off x="252730" y="3178810"/>
            <a:ext cx="2164080" cy="12700"/>
          </a:xfrm>
          <a:prstGeom prst="straightConnector1">
            <a:avLst/>
          </a:prstGeom>
          <a:solidFill>
            <a:schemeClr val="accent1"/>
          </a:solidFill>
          <a:ln w="50800" cap="flat" cmpd="sng" algn="ctr">
            <a:solidFill>
              <a:schemeClr val="bg1"/>
            </a:solidFill>
            <a:prstDash val="solid"/>
            <a:round/>
            <a:headEnd type="none" w="med" len="med"/>
            <a:tailEnd type="triangle"/>
          </a:ln>
          <a:effectLst>
            <a:outerShdw blurRad="50800" dist="38100" dir="2700000" algn="tl" rotWithShape="0">
              <a:prstClr val="black">
                <a:alpha val="40000"/>
              </a:prstClr>
            </a:outerShdw>
          </a:effectLst>
        </p:spPr>
      </p:cxnSp>
      <p:sp>
        <p:nvSpPr>
          <p:cNvPr id="6" name="TextBox 5"/>
          <p:cNvSpPr txBox="1"/>
          <p:nvPr/>
        </p:nvSpPr>
        <p:spPr>
          <a:xfrm>
            <a:off x="0" y="1566545"/>
            <a:ext cx="2830831" cy="584775"/>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Mount Scott</a:t>
            </a:r>
            <a:endParaRPr lang="en-US" dirty="0">
              <a:effectLst>
                <a:outerShdw blurRad="38100" dist="38100" dir="2700000" algn="tl">
                  <a:srgbClr val="000000">
                    <a:alpha val="43137"/>
                  </a:srgbClr>
                </a:outerShdw>
              </a:effectLst>
            </a:endParaRPr>
          </a:p>
        </p:txBody>
      </p:sp>
      <p:sp>
        <p:nvSpPr>
          <p:cNvPr id="12" name="TextBox 11"/>
          <p:cNvSpPr txBox="1"/>
          <p:nvPr/>
        </p:nvSpPr>
        <p:spPr>
          <a:xfrm>
            <a:off x="3156584" y="1124585"/>
            <a:ext cx="2830831" cy="1077218"/>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Applegate Peak</a:t>
            </a:r>
            <a:endParaRPr lang="en-US" dirty="0">
              <a:effectLst>
                <a:outerShdw blurRad="38100" dist="38100" dir="2700000" algn="tl">
                  <a:srgbClr val="000000">
                    <a:alpha val="43137"/>
                  </a:srgbClr>
                </a:outerShdw>
              </a:effectLst>
            </a:endParaRPr>
          </a:p>
        </p:txBody>
      </p:sp>
      <p:sp>
        <p:nvSpPr>
          <p:cNvPr id="13" name="TextBox 12"/>
          <p:cNvSpPr txBox="1"/>
          <p:nvPr/>
        </p:nvSpPr>
        <p:spPr>
          <a:xfrm>
            <a:off x="4572000" y="0"/>
            <a:ext cx="2830831" cy="584775"/>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Garfield Peak</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descr="map_mazama_general_geologic"/>
          <p:cNvPicPr>
            <a:picLocks noChangeAspect="1" noChangeArrowheads="1"/>
          </p:cNvPicPr>
          <p:nvPr/>
        </p:nvPicPr>
        <p:blipFill>
          <a:blip r:embed="rId3"/>
          <a:srcRect/>
          <a:stretch>
            <a:fillRect/>
          </a:stretch>
        </p:blipFill>
        <p:spPr bwMode="auto">
          <a:xfrm>
            <a:off x="533400" y="0"/>
            <a:ext cx="8153400" cy="6827838"/>
          </a:xfrm>
          <a:prstGeom prst="rect">
            <a:avLst/>
          </a:prstGeom>
          <a:noFill/>
        </p:spPr>
      </p:pic>
      <p:cxnSp>
        <p:nvCxnSpPr>
          <p:cNvPr id="3" name="Straight Arrow Connector 2"/>
          <p:cNvCxnSpPr>
            <a:stCxn id="4" idx="2"/>
          </p:cNvCxnSpPr>
          <p:nvPr/>
        </p:nvCxnSpPr>
        <p:spPr bwMode="auto">
          <a:xfrm rot="5400000">
            <a:off x="2564576" y="1423482"/>
            <a:ext cx="1848864" cy="2741296"/>
          </a:xfrm>
          <a:prstGeom prst="straightConnector1">
            <a:avLst/>
          </a:prstGeom>
          <a:solidFill>
            <a:schemeClr val="accent1"/>
          </a:solidFill>
          <a:ln w="508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sp>
        <p:nvSpPr>
          <p:cNvPr id="4" name="TextBox 3"/>
          <p:cNvSpPr txBox="1"/>
          <p:nvPr/>
        </p:nvSpPr>
        <p:spPr>
          <a:xfrm>
            <a:off x="3444240" y="792480"/>
            <a:ext cx="2830831" cy="1077218"/>
          </a:xfrm>
          <a:prstGeom prst="rect">
            <a:avLst/>
          </a:prstGeom>
          <a:noFill/>
        </p:spPr>
        <p:txBody>
          <a:bodyPr wrap="square" rtlCol="0">
            <a:spAutoFit/>
          </a:bodyPr>
          <a:lstStyle/>
          <a:p>
            <a:r>
              <a:rPr lang="en-US" dirty="0" smtClean="0">
                <a:solidFill>
                  <a:schemeClr val="tx1"/>
                </a:solidFill>
                <a:effectLst>
                  <a:outerShdw blurRad="38100" dist="38100" dir="2700000" algn="tl">
                    <a:srgbClr val="000000">
                      <a:alpha val="43137"/>
                    </a:srgbClr>
                  </a:outerShdw>
                </a:effectLst>
              </a:rPr>
              <a:t>Andesite and Dacite</a:t>
            </a:r>
            <a:endParaRPr lang="en-US" dirty="0">
              <a:solidFill>
                <a:schemeClr val="tx1"/>
              </a:solidFill>
              <a:effectLst>
                <a:outerShdw blurRad="38100" dist="38100" dir="2700000" algn="tl">
                  <a:srgbClr val="000000">
                    <a:alpha val="43137"/>
                  </a:srgbClr>
                </a:outerShdw>
              </a:effectLst>
            </a:endParaRPr>
          </a:p>
        </p:txBody>
      </p:sp>
      <p:cxnSp>
        <p:nvCxnSpPr>
          <p:cNvPr id="8" name="Straight Arrow Connector 7"/>
          <p:cNvCxnSpPr>
            <a:stCxn id="4" idx="2"/>
          </p:cNvCxnSpPr>
          <p:nvPr/>
        </p:nvCxnSpPr>
        <p:spPr bwMode="auto">
          <a:xfrm rot="5400000">
            <a:off x="2865567" y="2478851"/>
            <a:ext cx="2603243" cy="1384936"/>
          </a:xfrm>
          <a:prstGeom prst="straightConnector1">
            <a:avLst/>
          </a:prstGeom>
          <a:solidFill>
            <a:schemeClr val="accent1"/>
          </a:solidFill>
          <a:ln w="508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9" name="Straight Arrow Connector 8"/>
          <p:cNvCxnSpPr>
            <a:stCxn id="4" idx="2"/>
          </p:cNvCxnSpPr>
          <p:nvPr/>
        </p:nvCxnSpPr>
        <p:spPr bwMode="auto">
          <a:xfrm rot="5400000">
            <a:off x="3882836" y="2787462"/>
            <a:ext cx="1894584" cy="59056"/>
          </a:xfrm>
          <a:prstGeom prst="straightConnector1">
            <a:avLst/>
          </a:prstGeom>
          <a:solidFill>
            <a:schemeClr val="accent1"/>
          </a:solidFill>
          <a:ln w="508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parkerlab.bio.uci.edu/pictures/photography%20pictures/The%20Phantom%20Ship,%20Crater%20Lake.jpg"/>
          <p:cNvPicPr>
            <a:picLocks noChangeAspect="1" noChangeArrowheads="1"/>
          </p:cNvPicPr>
          <p:nvPr/>
        </p:nvPicPr>
        <p:blipFill>
          <a:blip r:embed="rId3" cstate="print"/>
          <a:srcRect/>
          <a:stretch>
            <a:fillRect/>
          </a:stretch>
        </p:blipFill>
        <p:spPr bwMode="auto">
          <a:xfrm>
            <a:off x="1590675" y="-200905"/>
            <a:ext cx="5962649" cy="7058905"/>
          </a:xfrm>
          <a:prstGeom prst="rect">
            <a:avLst/>
          </a:prstGeom>
          <a:noFill/>
        </p:spPr>
      </p:pic>
      <p:sp>
        <p:nvSpPr>
          <p:cNvPr id="3" name="TextBox 2"/>
          <p:cNvSpPr txBox="1"/>
          <p:nvPr/>
        </p:nvSpPr>
        <p:spPr>
          <a:xfrm>
            <a:off x="184150" y="698500"/>
            <a:ext cx="3162300"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Phantom Ship</a:t>
            </a:r>
            <a:endParaRPr lang="en-US"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descr="Crater Lake 1-7-19NPS"/>
          <p:cNvPicPr>
            <a:picLocks noChangeAspect="1" noChangeArrowheads="1"/>
          </p:cNvPicPr>
          <p:nvPr/>
        </p:nvPicPr>
        <p:blipFill>
          <a:blip r:embed="rId3"/>
          <a:srcRect/>
          <a:stretch>
            <a:fillRect/>
          </a:stretch>
        </p:blipFill>
        <p:spPr bwMode="auto">
          <a:xfrm>
            <a:off x="0" y="801687"/>
            <a:ext cx="9144000" cy="6056313"/>
          </a:xfrm>
          <a:prstGeom prst="rect">
            <a:avLst/>
          </a:prstGeom>
          <a:noFill/>
        </p:spPr>
      </p:pic>
      <p:sp>
        <p:nvSpPr>
          <p:cNvPr id="233475" name="Text Box 3"/>
          <p:cNvSpPr txBox="1">
            <a:spLocks noChangeArrowheads="1"/>
          </p:cNvSpPr>
          <p:nvPr/>
        </p:nvSpPr>
        <p:spPr bwMode="auto">
          <a:xfrm>
            <a:off x="0" y="88900"/>
            <a:ext cx="9144000" cy="579438"/>
          </a:xfrm>
          <a:prstGeom prst="rect">
            <a:avLst/>
          </a:prstGeom>
          <a:noFill/>
          <a:ln w="9525">
            <a:noFill/>
            <a:miter lim="800000"/>
            <a:headEnd/>
            <a:tailEnd/>
          </a:ln>
          <a:effectLst/>
        </p:spPr>
        <p:txBody>
          <a:bodyPr>
            <a:spAutoFit/>
          </a:bodyPr>
          <a:lstStyle/>
          <a:p>
            <a:pPr>
              <a:spcBef>
                <a:spcPct val="50000"/>
              </a:spcBef>
            </a:pPr>
            <a:r>
              <a:rPr lang="en-US" dirty="0"/>
              <a:t>“Phantom Ship” (andesite </a:t>
            </a:r>
            <a:r>
              <a:rPr lang="en-US" dirty="0" smtClean="0"/>
              <a:t>flow)</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Text Box 3"/>
          <p:cNvSpPr txBox="1">
            <a:spLocks noChangeArrowheads="1"/>
          </p:cNvSpPr>
          <p:nvPr/>
        </p:nvSpPr>
        <p:spPr bwMode="auto">
          <a:xfrm>
            <a:off x="0" y="177800"/>
            <a:ext cx="9144000" cy="457200"/>
          </a:xfrm>
          <a:prstGeom prst="rect">
            <a:avLst/>
          </a:prstGeom>
          <a:noFill/>
          <a:ln w="9525">
            <a:noFill/>
            <a:miter lim="800000"/>
            <a:headEnd/>
            <a:tailEnd/>
          </a:ln>
          <a:effectLst/>
        </p:spPr>
        <p:txBody>
          <a:bodyPr>
            <a:spAutoFit/>
          </a:bodyPr>
          <a:lstStyle/>
          <a:p>
            <a:pPr>
              <a:spcBef>
                <a:spcPct val="30000"/>
              </a:spcBef>
            </a:pPr>
            <a:r>
              <a:rPr lang="en-US" sz="2400" dirty="0"/>
              <a:t>Caldera wall showing lava, cinders, and pumice layers</a:t>
            </a:r>
            <a:endParaRPr lang="en-US" sz="2800" dirty="0"/>
          </a:p>
        </p:txBody>
      </p:sp>
      <p:pic>
        <p:nvPicPr>
          <p:cNvPr id="1026" name="Picture 2"/>
          <p:cNvPicPr>
            <a:picLocks noChangeAspect="1" noChangeArrowheads="1"/>
          </p:cNvPicPr>
          <p:nvPr/>
        </p:nvPicPr>
        <p:blipFill>
          <a:blip r:embed="rId3"/>
          <a:srcRect/>
          <a:stretch>
            <a:fillRect/>
          </a:stretch>
        </p:blipFill>
        <p:spPr bwMode="auto">
          <a:xfrm>
            <a:off x="0" y="752475"/>
            <a:ext cx="9144000" cy="6105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2" name="Picture 4" descr="Pumice Castle, Palisade Point and Mount Thielsen">
            <a:hlinkClick r:id="rId3"/>
          </p:cNvPr>
          <p:cNvPicPr>
            <a:picLocks noChangeAspect="1" noChangeArrowheads="1"/>
          </p:cNvPicPr>
          <p:nvPr/>
        </p:nvPicPr>
        <p:blipFill>
          <a:blip r:embed="rId4"/>
          <a:srcRect/>
          <a:stretch>
            <a:fillRect/>
          </a:stretch>
        </p:blipFill>
        <p:spPr bwMode="auto">
          <a:xfrm>
            <a:off x="0" y="902968"/>
            <a:ext cx="9144000" cy="5955031"/>
          </a:xfrm>
          <a:prstGeom prst="rect">
            <a:avLst/>
          </a:prstGeom>
          <a:noFill/>
        </p:spPr>
      </p:pic>
      <p:cxnSp>
        <p:nvCxnSpPr>
          <p:cNvPr id="4" name="Straight Arrow Connector 3"/>
          <p:cNvCxnSpPr/>
          <p:nvPr/>
        </p:nvCxnSpPr>
        <p:spPr bwMode="auto">
          <a:xfrm rot="16200000" flipH="1">
            <a:off x="6173152" y="534352"/>
            <a:ext cx="1691640" cy="1567816"/>
          </a:xfrm>
          <a:prstGeom prst="straightConnector1">
            <a:avLst/>
          </a:prstGeom>
          <a:solidFill>
            <a:schemeClr val="accent1"/>
          </a:solidFill>
          <a:ln w="50800" cap="flat" cmpd="sng" algn="ctr">
            <a:solidFill>
              <a:schemeClr val="bg1"/>
            </a:solidFill>
            <a:prstDash val="solid"/>
            <a:round/>
            <a:headEnd type="none" w="med" len="med"/>
            <a:tailEnd type="triangle"/>
          </a:ln>
          <a:effectLst>
            <a:outerShdw blurRad="50800" dist="38100" dir="2700000" algn="tl" rotWithShape="0">
              <a:prstClr val="black">
                <a:alpha val="40000"/>
              </a:prstClr>
            </a:outerShdw>
          </a:effectLst>
        </p:spPr>
      </p:cxnSp>
      <p:sp>
        <p:nvSpPr>
          <p:cNvPr id="5" name="TextBox 4"/>
          <p:cNvSpPr txBox="1"/>
          <p:nvPr/>
        </p:nvSpPr>
        <p:spPr>
          <a:xfrm>
            <a:off x="2401252" y="167640"/>
            <a:ext cx="4341495" cy="584775"/>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Pumice Castle</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3"/>
          <a:srcRect/>
          <a:stretch>
            <a:fillRect/>
          </a:stretch>
        </p:blipFill>
        <p:spPr bwMode="auto">
          <a:xfrm>
            <a:off x="0" y="457200"/>
            <a:ext cx="9144000"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srcRect/>
          <a:stretch>
            <a:fillRect/>
          </a:stretch>
        </p:blipFill>
        <p:spPr bwMode="auto">
          <a:xfrm>
            <a:off x="1859756" y="-1272923"/>
            <a:ext cx="5424487" cy="81309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descr="crater_lake_aerial"/>
          <p:cNvPicPr>
            <a:picLocks noChangeAspect="1" noChangeArrowheads="1"/>
          </p:cNvPicPr>
          <p:nvPr/>
        </p:nvPicPr>
        <p:blipFill>
          <a:blip r:embed="rId3"/>
          <a:srcRect/>
          <a:stretch>
            <a:fillRect/>
          </a:stretch>
        </p:blipFill>
        <p:spPr bwMode="auto">
          <a:xfrm>
            <a:off x="0" y="912812"/>
            <a:ext cx="9144000" cy="5945188"/>
          </a:xfrm>
          <a:prstGeom prst="rect">
            <a:avLst/>
          </a:prstGeom>
          <a:noFill/>
        </p:spPr>
      </p:pic>
      <p:sp>
        <p:nvSpPr>
          <p:cNvPr id="224259" name="Text Box 3"/>
          <p:cNvSpPr txBox="1">
            <a:spLocks noChangeArrowheads="1"/>
          </p:cNvSpPr>
          <p:nvPr/>
        </p:nvSpPr>
        <p:spPr bwMode="auto">
          <a:xfrm>
            <a:off x="0" y="181292"/>
            <a:ext cx="9144000" cy="579438"/>
          </a:xfrm>
          <a:prstGeom prst="rect">
            <a:avLst/>
          </a:prstGeom>
          <a:noFill/>
          <a:ln w="9525">
            <a:noFill/>
            <a:miter lim="800000"/>
            <a:headEnd/>
            <a:tailEnd/>
          </a:ln>
          <a:effectLst/>
        </p:spPr>
        <p:txBody>
          <a:bodyPr>
            <a:spAutoFit/>
          </a:bodyPr>
          <a:lstStyle/>
          <a:p>
            <a:pPr>
              <a:spcBef>
                <a:spcPct val="50000"/>
              </a:spcBef>
            </a:pPr>
            <a:r>
              <a:rPr lang="en-US" dirty="0" smtClean="0"/>
              <a:t>Mount Mazama prior to collapse</a:t>
            </a:r>
            <a:endParaRPr lang="en-US" dirty="0"/>
          </a:p>
        </p:txBody>
      </p:sp>
      <p:sp>
        <p:nvSpPr>
          <p:cNvPr id="224260" name="Freeform 4"/>
          <p:cNvSpPr>
            <a:spLocks/>
          </p:cNvSpPr>
          <p:nvPr/>
        </p:nvSpPr>
        <p:spPr bwMode="auto">
          <a:xfrm>
            <a:off x="76200" y="2284412"/>
            <a:ext cx="8839200" cy="1409700"/>
          </a:xfrm>
          <a:custGeom>
            <a:avLst/>
            <a:gdLst/>
            <a:ahLst/>
            <a:cxnLst>
              <a:cxn ang="0">
                <a:pos x="0" y="840"/>
              </a:cxn>
              <a:cxn ang="0">
                <a:pos x="576" y="648"/>
              </a:cxn>
              <a:cxn ang="0">
                <a:pos x="1344" y="408"/>
              </a:cxn>
              <a:cxn ang="0">
                <a:pos x="2592" y="24"/>
              </a:cxn>
              <a:cxn ang="0">
                <a:pos x="3792" y="264"/>
              </a:cxn>
              <a:cxn ang="0">
                <a:pos x="5568" y="888"/>
              </a:cxn>
            </a:cxnLst>
            <a:rect l="0" t="0" r="r" b="b"/>
            <a:pathLst>
              <a:path w="5568" h="888">
                <a:moveTo>
                  <a:pt x="0" y="840"/>
                </a:moveTo>
                <a:cubicBezTo>
                  <a:pt x="176" y="780"/>
                  <a:pt x="352" y="720"/>
                  <a:pt x="576" y="648"/>
                </a:cubicBezTo>
                <a:cubicBezTo>
                  <a:pt x="800" y="576"/>
                  <a:pt x="1008" y="512"/>
                  <a:pt x="1344" y="408"/>
                </a:cubicBezTo>
                <a:cubicBezTo>
                  <a:pt x="1680" y="304"/>
                  <a:pt x="2184" y="48"/>
                  <a:pt x="2592" y="24"/>
                </a:cubicBezTo>
                <a:cubicBezTo>
                  <a:pt x="3000" y="0"/>
                  <a:pt x="3296" y="120"/>
                  <a:pt x="3792" y="264"/>
                </a:cubicBezTo>
                <a:cubicBezTo>
                  <a:pt x="4288" y="408"/>
                  <a:pt x="5272" y="784"/>
                  <a:pt x="5568" y="888"/>
                </a:cubicBezTo>
              </a:path>
            </a:pathLst>
          </a:custGeom>
          <a:noFill/>
          <a:ln w="25400">
            <a:solidFill>
              <a:schemeClr val="tx1"/>
            </a:solidFill>
            <a:round/>
            <a:headEnd/>
            <a:tailEnd/>
          </a:ln>
          <a:effectLst/>
        </p:spPr>
        <p:txBody>
          <a:bodyPr/>
          <a:lstStyle/>
          <a:p>
            <a:endParaRPr lang="en-US" dirty="0"/>
          </a:p>
        </p:txBody>
      </p:sp>
      <p:sp>
        <p:nvSpPr>
          <p:cNvPr id="224261" name="Line 5"/>
          <p:cNvSpPr>
            <a:spLocks noChangeShapeType="1"/>
          </p:cNvSpPr>
          <p:nvPr/>
        </p:nvSpPr>
        <p:spPr bwMode="auto">
          <a:xfrm flipV="1">
            <a:off x="0" y="4113212"/>
            <a:ext cx="9144000" cy="76200"/>
          </a:xfrm>
          <a:prstGeom prst="line">
            <a:avLst/>
          </a:prstGeom>
          <a:noFill/>
          <a:ln w="38100">
            <a:solidFill>
              <a:schemeClr val="bg1"/>
            </a:solidFill>
            <a:round/>
            <a:headEnd type="triangle" w="med" len="med"/>
            <a:tailEnd type="triangle" w="med" len="med"/>
          </a:ln>
          <a:effectLst/>
        </p:spPr>
        <p:txBody>
          <a:bodyPr/>
          <a:lstStyle/>
          <a:p>
            <a:endParaRPr lang="en-US" dirty="0"/>
          </a:p>
        </p:txBody>
      </p:sp>
      <p:sp>
        <p:nvSpPr>
          <p:cNvPr id="224262" name="Line 6"/>
          <p:cNvSpPr>
            <a:spLocks noChangeShapeType="1"/>
          </p:cNvSpPr>
          <p:nvPr/>
        </p:nvSpPr>
        <p:spPr bwMode="auto">
          <a:xfrm flipV="1">
            <a:off x="4267200" y="2360612"/>
            <a:ext cx="0" cy="1752600"/>
          </a:xfrm>
          <a:prstGeom prst="line">
            <a:avLst/>
          </a:prstGeom>
          <a:noFill/>
          <a:ln w="38100">
            <a:solidFill>
              <a:schemeClr val="bg1"/>
            </a:solidFill>
            <a:round/>
            <a:headEnd type="triangle" w="med" len="med"/>
            <a:tailEnd type="triangle" w="med" len="med"/>
          </a:ln>
          <a:effectLst/>
        </p:spPr>
        <p:txBody>
          <a:bodyPr/>
          <a:lstStyle/>
          <a:p>
            <a:endParaRPr lang="en-US" dirty="0"/>
          </a:p>
        </p:txBody>
      </p:sp>
      <p:sp>
        <p:nvSpPr>
          <p:cNvPr id="224263" name="Text Box 7"/>
          <p:cNvSpPr txBox="1">
            <a:spLocks noChangeArrowheads="1"/>
          </p:cNvSpPr>
          <p:nvPr/>
        </p:nvSpPr>
        <p:spPr bwMode="auto">
          <a:xfrm>
            <a:off x="4114800" y="2894012"/>
            <a:ext cx="1524000" cy="457200"/>
          </a:xfrm>
          <a:prstGeom prst="rect">
            <a:avLst/>
          </a:prstGeom>
          <a:noFill/>
          <a:ln w="9525">
            <a:noFill/>
            <a:miter lim="800000"/>
            <a:headEnd/>
            <a:tailEnd/>
          </a:ln>
          <a:effectLst/>
        </p:spPr>
        <p:txBody>
          <a:bodyPr>
            <a:spAutoFit/>
          </a:bodyPr>
          <a:lstStyle/>
          <a:p>
            <a:pPr>
              <a:spcBef>
                <a:spcPct val="50000"/>
              </a:spcBef>
            </a:pPr>
            <a:r>
              <a:rPr lang="en-US" sz="2400" dirty="0"/>
              <a:t>1500 m</a:t>
            </a:r>
          </a:p>
        </p:txBody>
      </p:sp>
      <p:sp>
        <p:nvSpPr>
          <p:cNvPr id="224264" name="Text Box 8"/>
          <p:cNvSpPr txBox="1">
            <a:spLocks noChangeArrowheads="1"/>
          </p:cNvSpPr>
          <p:nvPr/>
        </p:nvSpPr>
        <p:spPr bwMode="auto">
          <a:xfrm>
            <a:off x="5867400" y="4341812"/>
            <a:ext cx="1524000" cy="457200"/>
          </a:xfrm>
          <a:prstGeom prst="rect">
            <a:avLst/>
          </a:prstGeom>
          <a:noFill/>
          <a:ln w="9525">
            <a:noFill/>
            <a:miter lim="800000"/>
            <a:headEnd/>
            <a:tailEnd/>
          </a:ln>
          <a:effectLst/>
        </p:spPr>
        <p:txBody>
          <a:bodyPr>
            <a:spAutoFit/>
          </a:bodyPr>
          <a:lstStyle/>
          <a:p>
            <a:pPr>
              <a:spcBef>
                <a:spcPct val="50000"/>
              </a:spcBef>
            </a:pPr>
            <a:r>
              <a:rPr lang="en-US" sz="2400" dirty="0"/>
              <a:t>9 km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29378" name="Text Box 2"/>
          <p:cNvSpPr txBox="1">
            <a:spLocks noChangeArrowheads="1"/>
          </p:cNvSpPr>
          <p:nvPr/>
        </p:nvSpPr>
        <p:spPr bwMode="auto">
          <a:xfrm>
            <a:off x="1828800" y="838200"/>
            <a:ext cx="5562600" cy="579438"/>
          </a:xfrm>
          <a:prstGeom prst="rect">
            <a:avLst/>
          </a:prstGeom>
          <a:noFill/>
          <a:ln w="9525">
            <a:noFill/>
            <a:miter lim="800000"/>
            <a:headEnd/>
            <a:tailEnd/>
          </a:ln>
          <a:effectLst/>
        </p:spPr>
        <p:txBody>
          <a:bodyPr>
            <a:spAutoFit/>
          </a:bodyPr>
          <a:lstStyle/>
          <a:p>
            <a:pPr>
              <a:spcBef>
                <a:spcPct val="50000"/>
              </a:spcBef>
            </a:pPr>
            <a:r>
              <a:rPr lang="en-US" u="sng" dirty="0">
                <a:effectLst>
                  <a:outerShdw blurRad="38100" dist="38100" dir="2700000" algn="tl">
                    <a:srgbClr val="000000">
                      <a:alpha val="43137"/>
                    </a:srgbClr>
                  </a:outerShdw>
                </a:effectLst>
              </a:rPr>
              <a:t>Crater Lake History</a:t>
            </a:r>
          </a:p>
        </p:txBody>
      </p:sp>
      <p:sp>
        <p:nvSpPr>
          <p:cNvPr id="229379" name="Text Box 3"/>
          <p:cNvSpPr txBox="1">
            <a:spLocks noChangeArrowheads="1"/>
          </p:cNvSpPr>
          <p:nvPr/>
        </p:nvSpPr>
        <p:spPr bwMode="auto">
          <a:xfrm>
            <a:off x="0" y="1905000"/>
            <a:ext cx="9144000" cy="4725988"/>
          </a:xfrm>
          <a:prstGeom prst="rect">
            <a:avLst/>
          </a:prstGeom>
          <a:noFill/>
          <a:ln w="9525">
            <a:noFill/>
            <a:miter lim="800000"/>
            <a:headEnd/>
            <a:tailEnd/>
          </a:ln>
          <a:effectLst/>
        </p:spPr>
        <p:txBody>
          <a:bodyPr>
            <a:spAutoFit/>
          </a:bodyPr>
          <a:lstStyle/>
          <a:p>
            <a:pPr marL="342900" indent="-342900" algn="l">
              <a:spcBef>
                <a:spcPct val="50000"/>
              </a:spcBef>
              <a:buFontTx/>
              <a:buAutoNum type="arabicPeriod"/>
            </a:pPr>
            <a:r>
              <a:rPr lang="en-US" dirty="0">
                <a:solidFill>
                  <a:schemeClr val="bg2"/>
                </a:solidFill>
              </a:rPr>
              <a:t> Built on older shield volcano</a:t>
            </a:r>
          </a:p>
          <a:p>
            <a:pPr marL="342900" indent="-342900" algn="l">
              <a:spcBef>
                <a:spcPct val="50000"/>
              </a:spcBef>
              <a:buFontTx/>
              <a:buAutoNum type="arabicPeriod"/>
            </a:pPr>
            <a:r>
              <a:rPr lang="en-US" dirty="0">
                <a:solidFill>
                  <a:schemeClr val="bg2"/>
                </a:solidFill>
              </a:rPr>
              <a:t> Growth of Mt. Mazama composite volcano</a:t>
            </a:r>
            <a:endParaRPr lang="en-US" dirty="0">
              <a:solidFill>
                <a:schemeClr val="bg2"/>
              </a:solidFill>
              <a:effectLst>
                <a:outerShdw blurRad="38100" dist="38100" dir="2700000" algn="tl">
                  <a:srgbClr val="000000">
                    <a:alpha val="43137"/>
                  </a:srgbClr>
                </a:outerShdw>
              </a:effectLst>
            </a:endParaRPr>
          </a:p>
          <a:p>
            <a:pPr marL="342900" indent="-342900" algn="l">
              <a:spcBef>
                <a:spcPct val="50000"/>
              </a:spcBef>
              <a:buFontTx/>
              <a:buAutoNum type="arabicPeriod"/>
            </a:pPr>
            <a:r>
              <a:rPr lang="en-US" dirty="0">
                <a:effectLst>
                  <a:outerShdw blurRad="38100" dist="38100" dir="2700000" algn="tl">
                    <a:srgbClr val="000000">
                      <a:alpha val="43137"/>
                    </a:srgbClr>
                  </a:outerShdw>
                </a:effectLst>
              </a:rPr>
              <a:t> Glacial erosion (concurrent with volcanism)</a:t>
            </a:r>
          </a:p>
          <a:p>
            <a:pPr marL="342900" indent="-342900" algn="l">
              <a:spcBef>
                <a:spcPct val="50000"/>
              </a:spcBef>
              <a:buFontTx/>
              <a:buAutoNum type="arabicPeriod"/>
            </a:pPr>
            <a:r>
              <a:rPr lang="en-US" dirty="0">
                <a:solidFill>
                  <a:schemeClr val="bg2"/>
                </a:solidFill>
              </a:rPr>
              <a:t> Explosion craters fill with domes</a:t>
            </a:r>
          </a:p>
          <a:p>
            <a:pPr marL="342900" indent="-342900" algn="l">
              <a:spcBef>
                <a:spcPct val="50000"/>
              </a:spcBef>
              <a:buFontTx/>
              <a:buAutoNum type="arabicPeriod"/>
            </a:pPr>
            <a:r>
              <a:rPr lang="en-US" dirty="0">
                <a:solidFill>
                  <a:schemeClr val="bg2"/>
                </a:solidFill>
              </a:rPr>
              <a:t> Massive eruption of Mt. Mazama and subsequent caldera formation</a:t>
            </a:r>
          </a:p>
          <a:p>
            <a:pPr marL="342900" indent="-342900" algn="l">
              <a:spcBef>
                <a:spcPct val="50000"/>
              </a:spcBef>
              <a:buFontTx/>
              <a:buAutoNum type="arabicPeriod"/>
            </a:pPr>
            <a:r>
              <a:rPr lang="en-US" dirty="0">
                <a:solidFill>
                  <a:schemeClr val="bg2"/>
                </a:solidFill>
              </a:rPr>
              <a:t> Resurgent volcanism in caldera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2" descr="Crater Lake 2-2-152NPS"/>
          <p:cNvPicPr>
            <a:picLocks noChangeAspect="1" noChangeArrowheads="1"/>
          </p:cNvPicPr>
          <p:nvPr/>
        </p:nvPicPr>
        <p:blipFill>
          <a:blip r:embed="rId3"/>
          <a:srcRect/>
          <a:stretch>
            <a:fillRect/>
          </a:stretch>
        </p:blipFill>
        <p:spPr bwMode="auto">
          <a:xfrm>
            <a:off x="0" y="717550"/>
            <a:ext cx="9144000" cy="6140450"/>
          </a:xfrm>
          <a:prstGeom prst="rect">
            <a:avLst/>
          </a:prstGeom>
          <a:noFill/>
        </p:spPr>
      </p:pic>
      <p:sp>
        <p:nvSpPr>
          <p:cNvPr id="253955" name="Text Box 3"/>
          <p:cNvSpPr txBox="1">
            <a:spLocks noChangeArrowheads="1"/>
          </p:cNvSpPr>
          <p:nvPr/>
        </p:nvSpPr>
        <p:spPr bwMode="auto">
          <a:xfrm>
            <a:off x="0" y="76200"/>
            <a:ext cx="9144000" cy="579437"/>
          </a:xfrm>
          <a:prstGeom prst="rect">
            <a:avLst/>
          </a:prstGeom>
          <a:noFill/>
          <a:ln w="9525">
            <a:noFill/>
            <a:miter lim="800000"/>
            <a:headEnd/>
            <a:tailEnd/>
          </a:ln>
          <a:effectLst/>
        </p:spPr>
        <p:txBody>
          <a:bodyPr>
            <a:spAutoFit/>
          </a:bodyPr>
          <a:lstStyle/>
          <a:p>
            <a:pPr>
              <a:spcBef>
                <a:spcPct val="30000"/>
              </a:spcBef>
            </a:pPr>
            <a:r>
              <a:rPr lang="en-US" b="0" dirty="0"/>
              <a:t>Glacial valley filled by lava flow </a:t>
            </a:r>
            <a:endParaRPr lang="en-US" dirty="0"/>
          </a:p>
        </p:txBody>
      </p:sp>
      <p:sp>
        <p:nvSpPr>
          <p:cNvPr id="4" name="Freeform 3"/>
          <p:cNvSpPr/>
          <p:nvPr/>
        </p:nvSpPr>
        <p:spPr bwMode="auto">
          <a:xfrm>
            <a:off x="-555625" y="3222625"/>
            <a:ext cx="9804400" cy="1318185"/>
          </a:xfrm>
          <a:custGeom>
            <a:avLst/>
            <a:gdLst>
              <a:gd name="connsiteX0" fmla="*/ 9467850 w 9467850"/>
              <a:gd name="connsiteY0" fmla="*/ 228600 h 1299633"/>
              <a:gd name="connsiteX1" fmla="*/ 8604250 w 9467850"/>
              <a:gd name="connsiteY1" fmla="*/ 508000 h 1299633"/>
              <a:gd name="connsiteX2" fmla="*/ 4984750 w 9467850"/>
              <a:gd name="connsiteY2" fmla="*/ 1270000 h 1299633"/>
              <a:gd name="connsiteX3" fmla="*/ 806450 w 9467850"/>
              <a:gd name="connsiteY3" fmla="*/ 330200 h 1299633"/>
              <a:gd name="connsiteX4" fmla="*/ 146050 w 9467850"/>
              <a:gd name="connsiteY4" fmla="*/ 0 h 1299633"/>
              <a:gd name="connsiteX0" fmla="*/ 9787467 w 9787467"/>
              <a:gd name="connsiteY0" fmla="*/ 228600 h 1007533"/>
              <a:gd name="connsiteX1" fmla="*/ 8923867 w 9787467"/>
              <a:gd name="connsiteY1" fmla="*/ 508000 h 1007533"/>
              <a:gd name="connsiteX2" fmla="*/ 7222067 w 9787467"/>
              <a:gd name="connsiteY2" fmla="*/ 977900 h 1007533"/>
              <a:gd name="connsiteX3" fmla="*/ 1126067 w 9787467"/>
              <a:gd name="connsiteY3" fmla="*/ 330200 h 1007533"/>
              <a:gd name="connsiteX4" fmla="*/ 465667 w 9787467"/>
              <a:gd name="connsiteY4" fmla="*/ 0 h 1007533"/>
              <a:gd name="connsiteX0" fmla="*/ 9787467 w 9787467"/>
              <a:gd name="connsiteY0" fmla="*/ 228600 h 977900"/>
              <a:gd name="connsiteX1" fmla="*/ 8923867 w 9787467"/>
              <a:gd name="connsiteY1" fmla="*/ 508000 h 977900"/>
              <a:gd name="connsiteX2" fmla="*/ 7222067 w 9787467"/>
              <a:gd name="connsiteY2" fmla="*/ 977900 h 977900"/>
              <a:gd name="connsiteX3" fmla="*/ 1126067 w 9787467"/>
              <a:gd name="connsiteY3" fmla="*/ 330200 h 977900"/>
              <a:gd name="connsiteX4" fmla="*/ 465667 w 9787467"/>
              <a:gd name="connsiteY4" fmla="*/ 0 h 977900"/>
              <a:gd name="connsiteX0" fmla="*/ 9394825 w 9394825"/>
              <a:gd name="connsiteY0" fmla="*/ 228600 h 1140883"/>
              <a:gd name="connsiteX1" fmla="*/ 8531225 w 9394825"/>
              <a:gd name="connsiteY1" fmla="*/ 508000 h 1140883"/>
              <a:gd name="connsiteX2" fmla="*/ 6829425 w 9394825"/>
              <a:gd name="connsiteY2" fmla="*/ 977900 h 1140883"/>
              <a:gd name="connsiteX3" fmla="*/ 3438525 w 9394825"/>
              <a:gd name="connsiteY3" fmla="*/ 977900 h 1140883"/>
              <a:gd name="connsiteX4" fmla="*/ 73025 w 9394825"/>
              <a:gd name="connsiteY4" fmla="*/ 0 h 1140883"/>
              <a:gd name="connsiteX0" fmla="*/ 9394825 w 9394825"/>
              <a:gd name="connsiteY0" fmla="*/ 228600 h 977900"/>
              <a:gd name="connsiteX1" fmla="*/ 8531225 w 9394825"/>
              <a:gd name="connsiteY1" fmla="*/ 508000 h 977900"/>
              <a:gd name="connsiteX2" fmla="*/ 6829425 w 9394825"/>
              <a:gd name="connsiteY2" fmla="*/ 977900 h 977900"/>
              <a:gd name="connsiteX3" fmla="*/ 2625725 w 9394825"/>
              <a:gd name="connsiteY3" fmla="*/ 774700 h 977900"/>
              <a:gd name="connsiteX4" fmla="*/ 73025 w 9394825"/>
              <a:gd name="connsiteY4" fmla="*/ 0 h 977900"/>
              <a:gd name="connsiteX0" fmla="*/ 9394825 w 9394825"/>
              <a:gd name="connsiteY0" fmla="*/ 228600 h 1054100"/>
              <a:gd name="connsiteX1" fmla="*/ 8531225 w 9394825"/>
              <a:gd name="connsiteY1" fmla="*/ 508000 h 1054100"/>
              <a:gd name="connsiteX2" fmla="*/ 6829425 w 9394825"/>
              <a:gd name="connsiteY2" fmla="*/ 977900 h 1054100"/>
              <a:gd name="connsiteX3" fmla="*/ 6092826 w 9394825"/>
              <a:gd name="connsiteY3" fmla="*/ 965200 h 1054100"/>
              <a:gd name="connsiteX4" fmla="*/ 2625725 w 9394825"/>
              <a:gd name="connsiteY4" fmla="*/ 774700 h 1054100"/>
              <a:gd name="connsiteX5" fmla="*/ 73025 w 9394825"/>
              <a:gd name="connsiteY5" fmla="*/ 0 h 1054100"/>
              <a:gd name="connsiteX0" fmla="*/ 9394825 w 9394825"/>
              <a:gd name="connsiteY0" fmla="*/ 228600 h 1187450"/>
              <a:gd name="connsiteX1" fmla="*/ 8531225 w 9394825"/>
              <a:gd name="connsiteY1" fmla="*/ 508000 h 1187450"/>
              <a:gd name="connsiteX2" fmla="*/ 6829425 w 9394825"/>
              <a:gd name="connsiteY2" fmla="*/ 977900 h 1187450"/>
              <a:gd name="connsiteX3" fmla="*/ 6092826 w 9394825"/>
              <a:gd name="connsiteY3" fmla="*/ 965200 h 1187450"/>
              <a:gd name="connsiteX4" fmla="*/ 4962526 w 9394825"/>
              <a:gd name="connsiteY4" fmla="*/ 1155700 h 1187450"/>
              <a:gd name="connsiteX5" fmla="*/ 2625725 w 9394825"/>
              <a:gd name="connsiteY5" fmla="*/ 774700 h 1187450"/>
              <a:gd name="connsiteX6" fmla="*/ 73025 w 9394825"/>
              <a:gd name="connsiteY6" fmla="*/ 0 h 1187450"/>
              <a:gd name="connsiteX0" fmla="*/ 9394825 w 9394825"/>
              <a:gd name="connsiteY0" fmla="*/ 228600 h 1189567"/>
              <a:gd name="connsiteX1" fmla="*/ 8531225 w 9394825"/>
              <a:gd name="connsiteY1" fmla="*/ 508000 h 1189567"/>
              <a:gd name="connsiteX2" fmla="*/ 6829425 w 9394825"/>
              <a:gd name="connsiteY2" fmla="*/ 977900 h 1189567"/>
              <a:gd name="connsiteX3" fmla="*/ 4962526 w 9394825"/>
              <a:gd name="connsiteY3" fmla="*/ 1155700 h 1189567"/>
              <a:gd name="connsiteX4" fmla="*/ 2625725 w 9394825"/>
              <a:gd name="connsiteY4" fmla="*/ 774700 h 1189567"/>
              <a:gd name="connsiteX5" fmla="*/ 73025 w 9394825"/>
              <a:gd name="connsiteY5" fmla="*/ 0 h 1189567"/>
              <a:gd name="connsiteX0" fmla="*/ 9394825 w 9394825"/>
              <a:gd name="connsiteY0" fmla="*/ 228600 h 1189567"/>
              <a:gd name="connsiteX1" fmla="*/ 8531225 w 9394825"/>
              <a:gd name="connsiteY1" fmla="*/ 508000 h 1189567"/>
              <a:gd name="connsiteX2" fmla="*/ 6829425 w 9394825"/>
              <a:gd name="connsiteY2" fmla="*/ 977900 h 1189567"/>
              <a:gd name="connsiteX3" fmla="*/ 4962526 w 9394825"/>
              <a:gd name="connsiteY3" fmla="*/ 1155700 h 1189567"/>
              <a:gd name="connsiteX4" fmla="*/ 2625725 w 9394825"/>
              <a:gd name="connsiteY4" fmla="*/ 774700 h 1189567"/>
              <a:gd name="connsiteX5" fmla="*/ 73025 w 9394825"/>
              <a:gd name="connsiteY5" fmla="*/ 0 h 1189567"/>
              <a:gd name="connsiteX0" fmla="*/ 9394825 w 9394825"/>
              <a:gd name="connsiteY0" fmla="*/ 228600 h 1297517"/>
              <a:gd name="connsiteX1" fmla="*/ 8531225 w 9394825"/>
              <a:gd name="connsiteY1" fmla="*/ 508000 h 1297517"/>
              <a:gd name="connsiteX2" fmla="*/ 6829425 w 9394825"/>
              <a:gd name="connsiteY2" fmla="*/ 977900 h 1297517"/>
              <a:gd name="connsiteX3" fmla="*/ 4962526 w 9394825"/>
              <a:gd name="connsiteY3" fmla="*/ 1263650 h 1297517"/>
              <a:gd name="connsiteX4" fmla="*/ 2625725 w 9394825"/>
              <a:gd name="connsiteY4" fmla="*/ 774700 h 1297517"/>
              <a:gd name="connsiteX5" fmla="*/ 73025 w 9394825"/>
              <a:gd name="connsiteY5" fmla="*/ 0 h 1297517"/>
              <a:gd name="connsiteX0" fmla="*/ 9394825 w 9394825"/>
              <a:gd name="connsiteY0" fmla="*/ 228600 h 1278467"/>
              <a:gd name="connsiteX1" fmla="*/ 8531225 w 9394825"/>
              <a:gd name="connsiteY1" fmla="*/ 508000 h 1278467"/>
              <a:gd name="connsiteX2" fmla="*/ 7108825 w 9394825"/>
              <a:gd name="connsiteY2" fmla="*/ 863600 h 1278467"/>
              <a:gd name="connsiteX3" fmla="*/ 4962526 w 9394825"/>
              <a:gd name="connsiteY3" fmla="*/ 1263650 h 1278467"/>
              <a:gd name="connsiteX4" fmla="*/ 2625725 w 9394825"/>
              <a:gd name="connsiteY4" fmla="*/ 774700 h 1278467"/>
              <a:gd name="connsiteX5" fmla="*/ 73025 w 9394825"/>
              <a:gd name="connsiteY5" fmla="*/ 0 h 1278467"/>
              <a:gd name="connsiteX0" fmla="*/ 9394825 w 9394825"/>
              <a:gd name="connsiteY0" fmla="*/ 228600 h 1195917"/>
              <a:gd name="connsiteX1" fmla="*/ 8531225 w 9394825"/>
              <a:gd name="connsiteY1" fmla="*/ 508000 h 1195917"/>
              <a:gd name="connsiteX2" fmla="*/ 7108825 w 9394825"/>
              <a:gd name="connsiteY2" fmla="*/ 863600 h 1195917"/>
              <a:gd name="connsiteX3" fmla="*/ 4606926 w 9394825"/>
              <a:gd name="connsiteY3" fmla="*/ 1181100 h 1195917"/>
              <a:gd name="connsiteX4" fmla="*/ 2625725 w 9394825"/>
              <a:gd name="connsiteY4" fmla="*/ 774700 h 1195917"/>
              <a:gd name="connsiteX5" fmla="*/ 73025 w 9394825"/>
              <a:gd name="connsiteY5" fmla="*/ 0 h 1195917"/>
              <a:gd name="connsiteX0" fmla="*/ 9394825 w 9394825"/>
              <a:gd name="connsiteY0" fmla="*/ 228600 h 1278467"/>
              <a:gd name="connsiteX1" fmla="*/ 8531225 w 9394825"/>
              <a:gd name="connsiteY1" fmla="*/ 508000 h 1278467"/>
              <a:gd name="connsiteX2" fmla="*/ 7108825 w 9394825"/>
              <a:gd name="connsiteY2" fmla="*/ 863600 h 1278467"/>
              <a:gd name="connsiteX3" fmla="*/ 4606926 w 9394825"/>
              <a:gd name="connsiteY3" fmla="*/ 1263650 h 1278467"/>
              <a:gd name="connsiteX4" fmla="*/ 2625725 w 9394825"/>
              <a:gd name="connsiteY4" fmla="*/ 774700 h 1278467"/>
              <a:gd name="connsiteX5" fmla="*/ 73025 w 9394825"/>
              <a:gd name="connsiteY5" fmla="*/ 0 h 1278467"/>
              <a:gd name="connsiteX0" fmla="*/ 9321800 w 9321800"/>
              <a:gd name="connsiteY0" fmla="*/ 228600 h 1278467"/>
              <a:gd name="connsiteX1" fmla="*/ 8458200 w 9321800"/>
              <a:gd name="connsiteY1" fmla="*/ 508000 h 1278467"/>
              <a:gd name="connsiteX2" fmla="*/ 7035800 w 9321800"/>
              <a:gd name="connsiteY2" fmla="*/ 863600 h 1278467"/>
              <a:gd name="connsiteX3" fmla="*/ 4533901 w 9321800"/>
              <a:gd name="connsiteY3" fmla="*/ 1263650 h 1278467"/>
              <a:gd name="connsiteX4" fmla="*/ 2552700 w 9321800"/>
              <a:gd name="connsiteY4" fmla="*/ 774700 h 1278467"/>
              <a:gd name="connsiteX5" fmla="*/ 2438401 w 9321800"/>
              <a:gd name="connsiteY5" fmla="*/ 857250 h 1278467"/>
              <a:gd name="connsiteX6" fmla="*/ 0 w 9321800"/>
              <a:gd name="connsiteY6" fmla="*/ 0 h 1278467"/>
              <a:gd name="connsiteX0" fmla="*/ 9321800 w 9321800"/>
              <a:gd name="connsiteY0" fmla="*/ 228600 h 1278467"/>
              <a:gd name="connsiteX1" fmla="*/ 8458200 w 9321800"/>
              <a:gd name="connsiteY1" fmla="*/ 508000 h 1278467"/>
              <a:gd name="connsiteX2" fmla="*/ 7035800 w 9321800"/>
              <a:gd name="connsiteY2" fmla="*/ 863600 h 1278467"/>
              <a:gd name="connsiteX3" fmla="*/ 4533901 w 9321800"/>
              <a:gd name="connsiteY3" fmla="*/ 1263650 h 1278467"/>
              <a:gd name="connsiteX4" fmla="*/ 2552700 w 9321800"/>
              <a:gd name="connsiteY4" fmla="*/ 774700 h 1278467"/>
              <a:gd name="connsiteX5" fmla="*/ 0 w 9321800"/>
              <a:gd name="connsiteY5" fmla="*/ 0 h 1278467"/>
              <a:gd name="connsiteX0" fmla="*/ 9321800 w 9321800"/>
              <a:gd name="connsiteY0" fmla="*/ 228600 h 1282700"/>
              <a:gd name="connsiteX1" fmla="*/ 8458200 w 9321800"/>
              <a:gd name="connsiteY1" fmla="*/ 508000 h 1282700"/>
              <a:gd name="connsiteX2" fmla="*/ 7035800 w 9321800"/>
              <a:gd name="connsiteY2" fmla="*/ 863600 h 1282700"/>
              <a:gd name="connsiteX3" fmla="*/ 4533901 w 9321800"/>
              <a:gd name="connsiteY3" fmla="*/ 1263650 h 1282700"/>
              <a:gd name="connsiteX4" fmla="*/ 2476500 w 9321800"/>
              <a:gd name="connsiteY4" fmla="*/ 977900 h 1282700"/>
              <a:gd name="connsiteX5" fmla="*/ 0 w 9321800"/>
              <a:gd name="connsiteY5" fmla="*/ 0 h 1282700"/>
              <a:gd name="connsiteX0" fmla="*/ 9321800 w 9321800"/>
              <a:gd name="connsiteY0" fmla="*/ 228600 h 1273175"/>
              <a:gd name="connsiteX1" fmla="*/ 8458200 w 9321800"/>
              <a:gd name="connsiteY1" fmla="*/ 508000 h 1273175"/>
              <a:gd name="connsiteX2" fmla="*/ 7035800 w 9321800"/>
              <a:gd name="connsiteY2" fmla="*/ 863600 h 1273175"/>
              <a:gd name="connsiteX3" fmla="*/ 4533901 w 9321800"/>
              <a:gd name="connsiteY3" fmla="*/ 1263650 h 1273175"/>
              <a:gd name="connsiteX4" fmla="*/ 2476500 w 9321800"/>
              <a:gd name="connsiteY4" fmla="*/ 806450 h 1273175"/>
              <a:gd name="connsiteX5" fmla="*/ 0 w 9321800"/>
              <a:gd name="connsiteY5" fmla="*/ 0 h 1273175"/>
              <a:gd name="connsiteX0" fmla="*/ 9321800 w 9321800"/>
              <a:gd name="connsiteY0" fmla="*/ 228600 h 1273175"/>
              <a:gd name="connsiteX1" fmla="*/ 8458200 w 9321800"/>
              <a:gd name="connsiteY1" fmla="*/ 508000 h 1273175"/>
              <a:gd name="connsiteX2" fmla="*/ 7035800 w 9321800"/>
              <a:gd name="connsiteY2" fmla="*/ 863600 h 1273175"/>
              <a:gd name="connsiteX3" fmla="*/ 4533901 w 9321800"/>
              <a:gd name="connsiteY3" fmla="*/ 1263650 h 1273175"/>
              <a:gd name="connsiteX4" fmla="*/ 2476500 w 9321800"/>
              <a:gd name="connsiteY4" fmla="*/ 806450 h 1273175"/>
              <a:gd name="connsiteX5" fmla="*/ 0 w 9321800"/>
              <a:gd name="connsiteY5" fmla="*/ 0 h 1273175"/>
              <a:gd name="connsiteX0" fmla="*/ 9321800 w 9321800"/>
              <a:gd name="connsiteY0" fmla="*/ 228600 h 1279525"/>
              <a:gd name="connsiteX1" fmla="*/ 8458200 w 9321800"/>
              <a:gd name="connsiteY1" fmla="*/ 508000 h 1279525"/>
              <a:gd name="connsiteX2" fmla="*/ 7035800 w 9321800"/>
              <a:gd name="connsiteY2" fmla="*/ 863600 h 1279525"/>
              <a:gd name="connsiteX3" fmla="*/ 4533901 w 9321800"/>
              <a:gd name="connsiteY3" fmla="*/ 1263650 h 1279525"/>
              <a:gd name="connsiteX4" fmla="*/ 2476500 w 9321800"/>
              <a:gd name="connsiteY4" fmla="*/ 806450 h 1279525"/>
              <a:gd name="connsiteX5" fmla="*/ 0 w 9321800"/>
              <a:gd name="connsiteY5" fmla="*/ 0 h 1279525"/>
              <a:gd name="connsiteX0" fmla="*/ 9321800 w 9321800"/>
              <a:gd name="connsiteY0" fmla="*/ 228600 h 1279525"/>
              <a:gd name="connsiteX1" fmla="*/ 8458200 w 9321800"/>
              <a:gd name="connsiteY1" fmla="*/ 508000 h 1279525"/>
              <a:gd name="connsiteX2" fmla="*/ 7035800 w 9321800"/>
              <a:gd name="connsiteY2" fmla="*/ 863600 h 1279525"/>
              <a:gd name="connsiteX3" fmla="*/ 4533901 w 9321800"/>
              <a:gd name="connsiteY3" fmla="*/ 1263650 h 1279525"/>
              <a:gd name="connsiteX4" fmla="*/ 2476500 w 9321800"/>
              <a:gd name="connsiteY4" fmla="*/ 806450 h 1279525"/>
              <a:gd name="connsiteX5" fmla="*/ 0 w 9321800"/>
              <a:gd name="connsiteY5" fmla="*/ 0 h 1279525"/>
              <a:gd name="connsiteX0" fmla="*/ 9321800 w 9321800"/>
              <a:gd name="connsiteY0" fmla="*/ 228600 h 1216772"/>
              <a:gd name="connsiteX1" fmla="*/ 8458200 w 9321800"/>
              <a:gd name="connsiteY1" fmla="*/ 508000 h 1216772"/>
              <a:gd name="connsiteX2" fmla="*/ 7035800 w 9321800"/>
              <a:gd name="connsiteY2" fmla="*/ 863600 h 1216772"/>
              <a:gd name="connsiteX3" fmla="*/ 4533901 w 9321800"/>
              <a:gd name="connsiteY3" fmla="*/ 1200897 h 1216772"/>
              <a:gd name="connsiteX4" fmla="*/ 2476500 w 9321800"/>
              <a:gd name="connsiteY4" fmla="*/ 806450 h 1216772"/>
              <a:gd name="connsiteX5" fmla="*/ 0 w 9321800"/>
              <a:gd name="connsiteY5" fmla="*/ 0 h 1216772"/>
              <a:gd name="connsiteX0" fmla="*/ 9321800 w 9321800"/>
              <a:gd name="connsiteY0" fmla="*/ 228600 h 1270560"/>
              <a:gd name="connsiteX1" fmla="*/ 8458200 w 9321800"/>
              <a:gd name="connsiteY1" fmla="*/ 508000 h 1270560"/>
              <a:gd name="connsiteX2" fmla="*/ 7035800 w 9321800"/>
              <a:gd name="connsiteY2" fmla="*/ 863600 h 1270560"/>
              <a:gd name="connsiteX3" fmla="*/ 4533901 w 9321800"/>
              <a:gd name="connsiteY3" fmla="*/ 1254685 h 1270560"/>
              <a:gd name="connsiteX4" fmla="*/ 2476500 w 9321800"/>
              <a:gd name="connsiteY4" fmla="*/ 806450 h 1270560"/>
              <a:gd name="connsiteX5" fmla="*/ 0 w 9321800"/>
              <a:gd name="connsiteY5" fmla="*/ 0 h 1270560"/>
              <a:gd name="connsiteX0" fmla="*/ 9321800 w 9321800"/>
              <a:gd name="connsiteY0" fmla="*/ 228600 h 1254685"/>
              <a:gd name="connsiteX1" fmla="*/ 8458200 w 9321800"/>
              <a:gd name="connsiteY1" fmla="*/ 508000 h 1254685"/>
              <a:gd name="connsiteX2" fmla="*/ 7035800 w 9321800"/>
              <a:gd name="connsiteY2" fmla="*/ 863600 h 1254685"/>
              <a:gd name="connsiteX3" fmla="*/ 4533901 w 9321800"/>
              <a:gd name="connsiteY3" fmla="*/ 1254685 h 1254685"/>
              <a:gd name="connsiteX4" fmla="*/ 2476500 w 9321800"/>
              <a:gd name="connsiteY4" fmla="*/ 806450 h 1254685"/>
              <a:gd name="connsiteX5" fmla="*/ 0 w 9321800"/>
              <a:gd name="connsiteY5" fmla="*/ 0 h 1254685"/>
              <a:gd name="connsiteX0" fmla="*/ 9321800 w 9321800"/>
              <a:gd name="connsiteY0" fmla="*/ 228600 h 1254685"/>
              <a:gd name="connsiteX1" fmla="*/ 8458200 w 9321800"/>
              <a:gd name="connsiteY1" fmla="*/ 508000 h 1254685"/>
              <a:gd name="connsiteX2" fmla="*/ 7035800 w 9321800"/>
              <a:gd name="connsiteY2" fmla="*/ 863600 h 1254685"/>
              <a:gd name="connsiteX3" fmla="*/ 4533901 w 9321800"/>
              <a:gd name="connsiteY3" fmla="*/ 1254685 h 1254685"/>
              <a:gd name="connsiteX4" fmla="*/ 2476500 w 9321800"/>
              <a:gd name="connsiteY4" fmla="*/ 806450 h 1254685"/>
              <a:gd name="connsiteX5" fmla="*/ 0 w 9321800"/>
              <a:gd name="connsiteY5" fmla="*/ 0 h 1254685"/>
              <a:gd name="connsiteX0" fmla="*/ 9321800 w 9321800"/>
              <a:gd name="connsiteY0" fmla="*/ 228600 h 1254685"/>
              <a:gd name="connsiteX1" fmla="*/ 8458200 w 9321800"/>
              <a:gd name="connsiteY1" fmla="*/ 508000 h 1254685"/>
              <a:gd name="connsiteX2" fmla="*/ 7035800 w 9321800"/>
              <a:gd name="connsiteY2" fmla="*/ 863600 h 1254685"/>
              <a:gd name="connsiteX3" fmla="*/ 4533901 w 9321800"/>
              <a:gd name="connsiteY3" fmla="*/ 1254685 h 1254685"/>
              <a:gd name="connsiteX4" fmla="*/ 1838325 w 9321800"/>
              <a:gd name="connsiteY4" fmla="*/ 635000 h 1254685"/>
              <a:gd name="connsiteX5" fmla="*/ 0 w 9321800"/>
              <a:gd name="connsiteY5" fmla="*/ 0 h 1254685"/>
              <a:gd name="connsiteX0" fmla="*/ 9321800 w 9321800"/>
              <a:gd name="connsiteY0" fmla="*/ 228600 h 1140385"/>
              <a:gd name="connsiteX1" fmla="*/ 8458200 w 9321800"/>
              <a:gd name="connsiteY1" fmla="*/ 508000 h 1140385"/>
              <a:gd name="connsiteX2" fmla="*/ 7035800 w 9321800"/>
              <a:gd name="connsiteY2" fmla="*/ 863600 h 1140385"/>
              <a:gd name="connsiteX3" fmla="*/ 4533901 w 9321800"/>
              <a:gd name="connsiteY3" fmla="*/ 1140385 h 1140385"/>
              <a:gd name="connsiteX4" fmla="*/ 1838325 w 9321800"/>
              <a:gd name="connsiteY4" fmla="*/ 635000 h 1140385"/>
              <a:gd name="connsiteX5" fmla="*/ 0 w 9321800"/>
              <a:gd name="connsiteY5" fmla="*/ 0 h 1140385"/>
              <a:gd name="connsiteX0" fmla="*/ 9804400 w 9804400"/>
              <a:gd name="connsiteY0" fmla="*/ 0 h 1191185"/>
              <a:gd name="connsiteX1" fmla="*/ 8458200 w 9804400"/>
              <a:gd name="connsiteY1" fmla="*/ 558800 h 1191185"/>
              <a:gd name="connsiteX2" fmla="*/ 7035800 w 9804400"/>
              <a:gd name="connsiteY2" fmla="*/ 914400 h 1191185"/>
              <a:gd name="connsiteX3" fmla="*/ 4533901 w 9804400"/>
              <a:gd name="connsiteY3" fmla="*/ 1191185 h 1191185"/>
              <a:gd name="connsiteX4" fmla="*/ 1838325 w 9804400"/>
              <a:gd name="connsiteY4" fmla="*/ 685800 h 1191185"/>
              <a:gd name="connsiteX5" fmla="*/ 0 w 9804400"/>
              <a:gd name="connsiteY5" fmla="*/ 50800 h 1191185"/>
              <a:gd name="connsiteX0" fmla="*/ 9804400 w 9804400"/>
              <a:gd name="connsiteY0" fmla="*/ 127000 h 1318185"/>
              <a:gd name="connsiteX1" fmla="*/ 8458200 w 9804400"/>
              <a:gd name="connsiteY1" fmla="*/ 685800 h 1318185"/>
              <a:gd name="connsiteX2" fmla="*/ 7035800 w 9804400"/>
              <a:gd name="connsiteY2" fmla="*/ 1041400 h 1318185"/>
              <a:gd name="connsiteX3" fmla="*/ 4533901 w 9804400"/>
              <a:gd name="connsiteY3" fmla="*/ 1318185 h 1318185"/>
              <a:gd name="connsiteX4" fmla="*/ 1838325 w 9804400"/>
              <a:gd name="connsiteY4" fmla="*/ 812800 h 1318185"/>
              <a:gd name="connsiteX5" fmla="*/ 0 w 9804400"/>
              <a:gd name="connsiteY5" fmla="*/ 0 h 1318185"/>
              <a:gd name="connsiteX0" fmla="*/ 9804400 w 9804400"/>
              <a:gd name="connsiteY0" fmla="*/ 127000 h 1318185"/>
              <a:gd name="connsiteX1" fmla="*/ 8458200 w 9804400"/>
              <a:gd name="connsiteY1" fmla="*/ 685800 h 1318185"/>
              <a:gd name="connsiteX2" fmla="*/ 7035800 w 9804400"/>
              <a:gd name="connsiteY2" fmla="*/ 1041400 h 1318185"/>
              <a:gd name="connsiteX3" fmla="*/ 4533901 w 9804400"/>
              <a:gd name="connsiteY3" fmla="*/ 1318185 h 1318185"/>
              <a:gd name="connsiteX4" fmla="*/ 1838325 w 9804400"/>
              <a:gd name="connsiteY4" fmla="*/ 812800 h 1318185"/>
              <a:gd name="connsiteX5" fmla="*/ 0 w 9804400"/>
              <a:gd name="connsiteY5" fmla="*/ 0 h 1318185"/>
              <a:gd name="connsiteX0" fmla="*/ 9804400 w 9804400"/>
              <a:gd name="connsiteY0" fmla="*/ 127000 h 1318185"/>
              <a:gd name="connsiteX1" fmla="*/ 8458200 w 9804400"/>
              <a:gd name="connsiteY1" fmla="*/ 685800 h 1318185"/>
              <a:gd name="connsiteX2" fmla="*/ 7035800 w 9804400"/>
              <a:gd name="connsiteY2" fmla="*/ 1041400 h 1318185"/>
              <a:gd name="connsiteX3" fmla="*/ 4533901 w 9804400"/>
              <a:gd name="connsiteY3" fmla="*/ 1318185 h 1318185"/>
              <a:gd name="connsiteX4" fmla="*/ 1838325 w 9804400"/>
              <a:gd name="connsiteY4" fmla="*/ 812800 h 1318185"/>
              <a:gd name="connsiteX5" fmla="*/ 0 w 9804400"/>
              <a:gd name="connsiteY5" fmla="*/ 0 h 1318185"/>
              <a:gd name="connsiteX0" fmla="*/ 9804400 w 9804400"/>
              <a:gd name="connsiteY0" fmla="*/ 127000 h 1318185"/>
              <a:gd name="connsiteX1" fmla="*/ 8458200 w 9804400"/>
              <a:gd name="connsiteY1" fmla="*/ 685800 h 1318185"/>
              <a:gd name="connsiteX2" fmla="*/ 7035800 w 9804400"/>
              <a:gd name="connsiteY2" fmla="*/ 1041400 h 1318185"/>
              <a:gd name="connsiteX3" fmla="*/ 4533901 w 9804400"/>
              <a:gd name="connsiteY3" fmla="*/ 1318185 h 1318185"/>
              <a:gd name="connsiteX4" fmla="*/ 1838325 w 9804400"/>
              <a:gd name="connsiteY4" fmla="*/ 812800 h 1318185"/>
              <a:gd name="connsiteX5" fmla="*/ 0 w 9804400"/>
              <a:gd name="connsiteY5" fmla="*/ 0 h 1318185"/>
              <a:gd name="connsiteX0" fmla="*/ 9804400 w 9804400"/>
              <a:gd name="connsiteY0" fmla="*/ 127000 h 1318185"/>
              <a:gd name="connsiteX1" fmla="*/ 8458200 w 9804400"/>
              <a:gd name="connsiteY1" fmla="*/ 685800 h 1318185"/>
              <a:gd name="connsiteX2" fmla="*/ 7035800 w 9804400"/>
              <a:gd name="connsiteY2" fmla="*/ 988060 h 1318185"/>
              <a:gd name="connsiteX3" fmla="*/ 4533901 w 9804400"/>
              <a:gd name="connsiteY3" fmla="*/ 1318185 h 1318185"/>
              <a:gd name="connsiteX4" fmla="*/ 1838325 w 9804400"/>
              <a:gd name="connsiteY4" fmla="*/ 812800 h 1318185"/>
              <a:gd name="connsiteX5" fmla="*/ 0 w 9804400"/>
              <a:gd name="connsiteY5" fmla="*/ 0 h 1318185"/>
              <a:gd name="connsiteX0" fmla="*/ 9804400 w 9804400"/>
              <a:gd name="connsiteY0" fmla="*/ 127000 h 1318185"/>
              <a:gd name="connsiteX1" fmla="*/ 8458200 w 9804400"/>
              <a:gd name="connsiteY1" fmla="*/ 685800 h 1318185"/>
              <a:gd name="connsiteX2" fmla="*/ 7035800 w 9804400"/>
              <a:gd name="connsiteY2" fmla="*/ 988060 h 1318185"/>
              <a:gd name="connsiteX3" fmla="*/ 4533901 w 9804400"/>
              <a:gd name="connsiteY3" fmla="*/ 1318185 h 1318185"/>
              <a:gd name="connsiteX4" fmla="*/ 1838325 w 9804400"/>
              <a:gd name="connsiteY4" fmla="*/ 812800 h 1318185"/>
              <a:gd name="connsiteX5" fmla="*/ 0 w 9804400"/>
              <a:gd name="connsiteY5" fmla="*/ 0 h 1318185"/>
              <a:gd name="connsiteX0" fmla="*/ 9804400 w 9804400"/>
              <a:gd name="connsiteY0" fmla="*/ 127000 h 1318185"/>
              <a:gd name="connsiteX1" fmla="*/ 8458200 w 9804400"/>
              <a:gd name="connsiteY1" fmla="*/ 685800 h 1318185"/>
              <a:gd name="connsiteX2" fmla="*/ 7035800 w 9804400"/>
              <a:gd name="connsiteY2" fmla="*/ 988060 h 1318185"/>
              <a:gd name="connsiteX3" fmla="*/ 4533901 w 9804400"/>
              <a:gd name="connsiteY3" fmla="*/ 1318185 h 1318185"/>
              <a:gd name="connsiteX4" fmla="*/ 1838325 w 9804400"/>
              <a:gd name="connsiteY4" fmla="*/ 812800 h 1318185"/>
              <a:gd name="connsiteX5" fmla="*/ 0 w 9804400"/>
              <a:gd name="connsiteY5" fmla="*/ 0 h 1318185"/>
              <a:gd name="connsiteX0" fmla="*/ 9804400 w 9804400"/>
              <a:gd name="connsiteY0" fmla="*/ 127000 h 1318185"/>
              <a:gd name="connsiteX1" fmla="*/ 8294370 w 9804400"/>
              <a:gd name="connsiteY1" fmla="*/ 685800 h 1318185"/>
              <a:gd name="connsiteX2" fmla="*/ 7035800 w 9804400"/>
              <a:gd name="connsiteY2" fmla="*/ 988060 h 1318185"/>
              <a:gd name="connsiteX3" fmla="*/ 4533901 w 9804400"/>
              <a:gd name="connsiteY3" fmla="*/ 1318185 h 1318185"/>
              <a:gd name="connsiteX4" fmla="*/ 1838325 w 9804400"/>
              <a:gd name="connsiteY4" fmla="*/ 812800 h 1318185"/>
              <a:gd name="connsiteX5" fmla="*/ 0 w 9804400"/>
              <a:gd name="connsiteY5" fmla="*/ 0 h 1318185"/>
              <a:gd name="connsiteX0" fmla="*/ 9804400 w 9804400"/>
              <a:gd name="connsiteY0" fmla="*/ 127000 h 1318185"/>
              <a:gd name="connsiteX1" fmla="*/ 8294370 w 9804400"/>
              <a:gd name="connsiteY1" fmla="*/ 685800 h 1318185"/>
              <a:gd name="connsiteX2" fmla="*/ 7035800 w 9804400"/>
              <a:gd name="connsiteY2" fmla="*/ 1037590 h 1318185"/>
              <a:gd name="connsiteX3" fmla="*/ 4533901 w 9804400"/>
              <a:gd name="connsiteY3" fmla="*/ 1318185 h 1318185"/>
              <a:gd name="connsiteX4" fmla="*/ 1838325 w 9804400"/>
              <a:gd name="connsiteY4" fmla="*/ 812800 h 1318185"/>
              <a:gd name="connsiteX5" fmla="*/ 0 w 9804400"/>
              <a:gd name="connsiteY5" fmla="*/ 0 h 1318185"/>
              <a:gd name="connsiteX0" fmla="*/ 9804400 w 9804400"/>
              <a:gd name="connsiteY0" fmla="*/ 127000 h 1318185"/>
              <a:gd name="connsiteX1" fmla="*/ 8294370 w 9804400"/>
              <a:gd name="connsiteY1" fmla="*/ 685800 h 1318185"/>
              <a:gd name="connsiteX2" fmla="*/ 7035800 w 9804400"/>
              <a:gd name="connsiteY2" fmla="*/ 1037590 h 1318185"/>
              <a:gd name="connsiteX3" fmla="*/ 4533901 w 9804400"/>
              <a:gd name="connsiteY3" fmla="*/ 1318185 h 1318185"/>
              <a:gd name="connsiteX4" fmla="*/ 1838325 w 9804400"/>
              <a:gd name="connsiteY4" fmla="*/ 812800 h 1318185"/>
              <a:gd name="connsiteX5" fmla="*/ 0 w 9804400"/>
              <a:gd name="connsiteY5" fmla="*/ 0 h 1318185"/>
              <a:gd name="connsiteX0" fmla="*/ 9804400 w 9804400"/>
              <a:gd name="connsiteY0" fmla="*/ 127000 h 1318185"/>
              <a:gd name="connsiteX1" fmla="*/ 8294370 w 9804400"/>
              <a:gd name="connsiteY1" fmla="*/ 685800 h 1318185"/>
              <a:gd name="connsiteX2" fmla="*/ 7035800 w 9804400"/>
              <a:gd name="connsiteY2" fmla="*/ 1037590 h 1318185"/>
              <a:gd name="connsiteX3" fmla="*/ 4533901 w 9804400"/>
              <a:gd name="connsiteY3" fmla="*/ 1318185 h 1318185"/>
              <a:gd name="connsiteX4" fmla="*/ 1838325 w 9804400"/>
              <a:gd name="connsiteY4" fmla="*/ 812800 h 1318185"/>
              <a:gd name="connsiteX5" fmla="*/ 0 w 9804400"/>
              <a:gd name="connsiteY5" fmla="*/ 0 h 131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04400" h="1318185">
                <a:moveTo>
                  <a:pt x="9804400" y="127000"/>
                </a:moveTo>
                <a:cubicBezTo>
                  <a:pt x="9746191" y="179916"/>
                  <a:pt x="8755803" y="534035"/>
                  <a:pt x="8294370" y="685800"/>
                </a:cubicBezTo>
                <a:cubicBezTo>
                  <a:pt x="7832937" y="837565"/>
                  <a:pt x="7572057" y="910285"/>
                  <a:pt x="7035800" y="1037590"/>
                </a:cubicBezTo>
                <a:cubicBezTo>
                  <a:pt x="6409055" y="1142987"/>
                  <a:pt x="5628466" y="1313217"/>
                  <a:pt x="4533901" y="1318185"/>
                </a:cubicBezTo>
                <a:cubicBezTo>
                  <a:pt x="3484757" y="1312395"/>
                  <a:pt x="2593975" y="1032498"/>
                  <a:pt x="1838325" y="812800"/>
                </a:cubicBezTo>
                <a:cubicBezTo>
                  <a:pt x="1082675" y="593102"/>
                  <a:pt x="379412" y="199496"/>
                  <a:pt x="0" y="0"/>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bg1"/>
              </a:solidFill>
              <a:effectLst/>
              <a:latin typeface="Arial" charset="0"/>
            </a:endParaRPr>
          </a:p>
        </p:txBody>
      </p:sp>
      <p:sp>
        <p:nvSpPr>
          <p:cNvPr id="5" name="Text Box 3"/>
          <p:cNvSpPr txBox="1">
            <a:spLocks noChangeArrowheads="1"/>
          </p:cNvSpPr>
          <p:nvPr/>
        </p:nvSpPr>
        <p:spPr bwMode="auto">
          <a:xfrm>
            <a:off x="-292100" y="4483100"/>
            <a:ext cx="9144000" cy="461665"/>
          </a:xfrm>
          <a:prstGeom prst="rect">
            <a:avLst/>
          </a:prstGeom>
          <a:noFill/>
          <a:ln w="9525">
            <a:noFill/>
            <a:miter lim="800000"/>
            <a:headEnd/>
            <a:tailEnd/>
          </a:ln>
          <a:effectLst/>
        </p:spPr>
        <p:txBody>
          <a:bodyPr>
            <a:spAutoFit/>
          </a:bodyPr>
          <a:lstStyle/>
          <a:p>
            <a:pPr>
              <a:spcBef>
                <a:spcPct val="50000"/>
              </a:spcBef>
            </a:pPr>
            <a:r>
              <a:rPr lang="en-US" sz="2400" dirty="0" smtClean="0">
                <a:effectLst>
                  <a:outerShdw blurRad="38100" dist="38100" dir="2700000" algn="tl">
                    <a:srgbClr val="000000">
                      <a:alpha val="43137"/>
                    </a:srgbClr>
                  </a:outerShdw>
                </a:effectLst>
              </a:rPr>
              <a:t>Base of glacial trough </a:t>
            </a:r>
            <a:endParaRPr lang="en-US"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descr="Crater Lake 2-2-166NPS"/>
          <p:cNvPicPr>
            <a:picLocks noChangeAspect="1" noChangeArrowheads="1"/>
          </p:cNvPicPr>
          <p:nvPr/>
        </p:nvPicPr>
        <p:blipFill>
          <a:blip r:embed="rId3"/>
          <a:srcRect/>
          <a:stretch>
            <a:fillRect/>
          </a:stretch>
        </p:blipFill>
        <p:spPr bwMode="auto">
          <a:xfrm>
            <a:off x="-669784" y="0"/>
            <a:ext cx="10483567" cy="6858000"/>
          </a:xfrm>
          <a:prstGeom prst="rect">
            <a:avLst/>
          </a:prstGeom>
          <a:noFill/>
        </p:spPr>
      </p:pic>
      <p:sp>
        <p:nvSpPr>
          <p:cNvPr id="249859" name="Text Box 3"/>
          <p:cNvSpPr txBox="1">
            <a:spLocks noChangeArrowheads="1"/>
          </p:cNvSpPr>
          <p:nvPr/>
        </p:nvSpPr>
        <p:spPr bwMode="auto">
          <a:xfrm>
            <a:off x="0" y="1755140"/>
            <a:ext cx="3078480" cy="579438"/>
          </a:xfrm>
          <a:prstGeom prst="rect">
            <a:avLst/>
          </a:prstGeom>
          <a:noFill/>
          <a:ln w="9525">
            <a:noFill/>
            <a:miter lim="800000"/>
            <a:headEnd/>
            <a:tailEnd/>
          </a:ln>
          <a:effectLst/>
        </p:spPr>
        <p:txBody>
          <a:bodyPr wrap="square">
            <a:spAutoFit/>
          </a:bodyPr>
          <a:lstStyle/>
          <a:p>
            <a:pPr>
              <a:spcBef>
                <a:spcPct val="50000"/>
              </a:spcBef>
            </a:pPr>
            <a:r>
              <a:rPr lang="en-US" dirty="0">
                <a:effectLst>
                  <a:outerShdw blurRad="38100" dist="38100" dir="2700000" algn="tl">
                    <a:srgbClr val="000000">
                      <a:alpha val="43137"/>
                    </a:srgbClr>
                  </a:outerShdw>
                </a:effectLst>
              </a:rPr>
              <a:t>Kerr Notch</a:t>
            </a:r>
          </a:p>
        </p:txBody>
      </p:sp>
      <p:sp>
        <p:nvSpPr>
          <p:cNvPr id="7" name="Text Box 3"/>
          <p:cNvSpPr txBox="1">
            <a:spLocks noChangeArrowheads="1"/>
          </p:cNvSpPr>
          <p:nvPr/>
        </p:nvSpPr>
        <p:spPr bwMode="auto">
          <a:xfrm>
            <a:off x="3505200" y="1882140"/>
            <a:ext cx="3078480" cy="579438"/>
          </a:xfrm>
          <a:prstGeom prst="rect">
            <a:avLst/>
          </a:prstGeom>
          <a:noFill/>
          <a:ln w="9525">
            <a:noFill/>
            <a:miter lim="800000"/>
            <a:headEnd/>
            <a:tailEnd/>
          </a:ln>
          <a:effectLst/>
        </p:spPr>
        <p:txBody>
          <a:bodyPr wrap="square">
            <a:spAutoFit/>
          </a:bodyPr>
          <a:lstStyle/>
          <a:p>
            <a:pPr>
              <a:spcBef>
                <a:spcPct val="50000"/>
              </a:spcBef>
            </a:pPr>
            <a:r>
              <a:rPr lang="en-US" dirty="0" smtClean="0">
                <a:effectLst>
                  <a:outerShdw blurRad="38100" dist="38100" dir="2700000" algn="tl">
                    <a:srgbClr val="000000">
                      <a:alpha val="43137"/>
                    </a:srgbClr>
                  </a:outerShdw>
                </a:effectLst>
              </a:rPr>
              <a:t>Sun </a:t>
            </a:r>
            <a:r>
              <a:rPr lang="en-US" dirty="0">
                <a:effectLst>
                  <a:outerShdw blurRad="38100" dist="38100" dir="2700000" algn="tl">
                    <a:srgbClr val="000000">
                      <a:alpha val="43137"/>
                    </a:srgbClr>
                  </a:outerShdw>
                </a:effectLst>
              </a:rPr>
              <a:t>Notch</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2" descr="Crater Lake 04NPS"/>
          <p:cNvPicPr>
            <a:picLocks noChangeAspect="1" noChangeArrowheads="1"/>
          </p:cNvPicPr>
          <p:nvPr/>
        </p:nvPicPr>
        <p:blipFill>
          <a:blip r:embed="rId3"/>
          <a:srcRect/>
          <a:stretch>
            <a:fillRect/>
          </a:stretch>
        </p:blipFill>
        <p:spPr bwMode="auto">
          <a:xfrm>
            <a:off x="0" y="765175"/>
            <a:ext cx="9144000" cy="6092825"/>
          </a:xfrm>
          <a:prstGeom prst="rect">
            <a:avLst/>
          </a:prstGeom>
          <a:noFill/>
        </p:spPr>
      </p:pic>
      <p:sp>
        <p:nvSpPr>
          <p:cNvPr id="251907" name="Text Box 3"/>
          <p:cNvSpPr txBox="1">
            <a:spLocks noChangeArrowheads="1"/>
          </p:cNvSpPr>
          <p:nvPr/>
        </p:nvSpPr>
        <p:spPr bwMode="auto">
          <a:xfrm>
            <a:off x="0" y="101600"/>
            <a:ext cx="9144000" cy="579437"/>
          </a:xfrm>
          <a:prstGeom prst="rect">
            <a:avLst/>
          </a:prstGeom>
          <a:noFill/>
          <a:ln w="9525">
            <a:noFill/>
            <a:miter lim="800000"/>
            <a:headEnd/>
            <a:tailEnd/>
          </a:ln>
          <a:effectLst/>
        </p:spPr>
        <p:txBody>
          <a:bodyPr>
            <a:spAutoFit/>
          </a:bodyPr>
          <a:lstStyle/>
          <a:p>
            <a:pPr>
              <a:spcBef>
                <a:spcPct val="50000"/>
              </a:spcBef>
            </a:pPr>
            <a:r>
              <a:rPr lang="en-US" dirty="0"/>
              <a:t>Glacial Striations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0" y="457200"/>
            <a:ext cx="9144000" cy="5943600"/>
          </a:xfrm>
          <a:prstGeom prst="rect">
            <a:avLst/>
          </a:prstGeom>
          <a:noFill/>
          <a:ln w="9525">
            <a:noFill/>
            <a:miter lim="800000"/>
            <a:headEnd/>
            <a:tailEnd/>
          </a:ln>
          <a:effectLst/>
        </p:spPr>
      </p:pic>
      <p:sp>
        <p:nvSpPr>
          <p:cNvPr id="3" name="5-Point Star 2"/>
          <p:cNvSpPr/>
          <p:nvPr/>
        </p:nvSpPr>
        <p:spPr bwMode="auto">
          <a:xfrm>
            <a:off x="4140200" y="3429000"/>
            <a:ext cx="444500" cy="3937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bg1"/>
              </a:solidFill>
              <a:effectLst/>
              <a:latin typeface="Arial" charset="0"/>
            </a:endParaRPr>
          </a:p>
        </p:txBody>
      </p:sp>
      <p:sp>
        <p:nvSpPr>
          <p:cNvPr id="5" name="TextBox 4"/>
          <p:cNvSpPr txBox="1"/>
          <p:nvPr/>
        </p:nvSpPr>
        <p:spPr>
          <a:xfrm>
            <a:off x="4241800" y="2946400"/>
            <a:ext cx="3086100" cy="1077218"/>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Deepest point = 1,949’</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map_cascades_locationmap"/>
          <p:cNvPicPr>
            <a:picLocks noChangeAspect="1" noChangeArrowheads="1"/>
          </p:cNvPicPr>
          <p:nvPr/>
        </p:nvPicPr>
        <p:blipFill>
          <a:blip r:embed="rId3"/>
          <a:srcRect/>
          <a:stretch>
            <a:fillRect/>
          </a:stretch>
        </p:blipFill>
        <p:spPr bwMode="auto">
          <a:xfrm>
            <a:off x="2345115" y="0"/>
            <a:ext cx="4453769"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map_plate_tectonics_cascades"/>
          <p:cNvPicPr>
            <a:picLocks noChangeAspect="1" noChangeArrowheads="1"/>
          </p:cNvPicPr>
          <p:nvPr/>
        </p:nvPicPr>
        <p:blipFill>
          <a:blip r:embed="rId3"/>
          <a:srcRect/>
          <a:stretch>
            <a:fillRect/>
          </a:stretch>
        </p:blipFill>
        <p:spPr bwMode="auto">
          <a:xfrm>
            <a:off x="2209800" y="0"/>
            <a:ext cx="4729163"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1828800" y="838200"/>
            <a:ext cx="5562600" cy="579438"/>
          </a:xfrm>
          <a:prstGeom prst="rect">
            <a:avLst/>
          </a:prstGeom>
          <a:noFill/>
          <a:ln w="9525">
            <a:noFill/>
            <a:miter lim="800000"/>
            <a:headEnd/>
            <a:tailEnd/>
          </a:ln>
          <a:effectLst/>
        </p:spPr>
        <p:txBody>
          <a:bodyPr>
            <a:spAutoFit/>
          </a:bodyPr>
          <a:lstStyle/>
          <a:p>
            <a:pPr>
              <a:spcBef>
                <a:spcPct val="50000"/>
              </a:spcBef>
            </a:pPr>
            <a:r>
              <a:rPr lang="en-US" u="sng" dirty="0">
                <a:effectLst>
                  <a:outerShdw blurRad="38100" dist="38100" dir="2700000" algn="tl">
                    <a:srgbClr val="000000">
                      <a:alpha val="43137"/>
                    </a:srgbClr>
                  </a:outerShdw>
                </a:effectLst>
              </a:rPr>
              <a:t>Crater Lake History</a:t>
            </a:r>
          </a:p>
        </p:txBody>
      </p:sp>
      <p:sp>
        <p:nvSpPr>
          <p:cNvPr id="225283" name="Text Box 3"/>
          <p:cNvSpPr txBox="1">
            <a:spLocks noChangeArrowheads="1"/>
          </p:cNvSpPr>
          <p:nvPr/>
        </p:nvSpPr>
        <p:spPr bwMode="auto">
          <a:xfrm>
            <a:off x="0" y="1905000"/>
            <a:ext cx="9144000" cy="4725988"/>
          </a:xfrm>
          <a:prstGeom prst="rect">
            <a:avLst/>
          </a:prstGeom>
          <a:noFill/>
          <a:ln w="9525">
            <a:noFill/>
            <a:miter lim="800000"/>
            <a:headEnd/>
            <a:tailEnd/>
          </a:ln>
          <a:effectLst/>
        </p:spPr>
        <p:txBody>
          <a:bodyPr>
            <a:spAutoFit/>
          </a:bodyPr>
          <a:lstStyle/>
          <a:p>
            <a:pPr marL="342900" indent="-342900" algn="l">
              <a:spcBef>
                <a:spcPct val="50000"/>
              </a:spcBef>
              <a:buFontTx/>
              <a:buAutoNum type="arabicPeriod"/>
            </a:pPr>
            <a:r>
              <a:rPr lang="en-US" dirty="0">
                <a:effectLst>
                  <a:outerShdw blurRad="38100" dist="38100" dir="2700000" algn="tl">
                    <a:srgbClr val="000000">
                      <a:alpha val="43137"/>
                    </a:srgbClr>
                  </a:outerShdw>
                </a:effectLst>
              </a:rPr>
              <a:t> Built on older </a:t>
            </a:r>
            <a:r>
              <a:rPr lang="en-US" u="sng" dirty="0">
                <a:effectLst>
                  <a:outerShdw blurRad="38100" dist="38100" dir="2700000" algn="tl">
                    <a:srgbClr val="000000">
                      <a:alpha val="43137"/>
                    </a:srgbClr>
                  </a:outerShdw>
                </a:effectLst>
              </a:rPr>
              <a:t>shield</a:t>
            </a:r>
            <a:r>
              <a:rPr lang="en-US" dirty="0">
                <a:effectLst>
                  <a:outerShdw blurRad="38100" dist="38100" dir="2700000" algn="tl">
                    <a:srgbClr val="000000">
                      <a:alpha val="43137"/>
                    </a:srgbClr>
                  </a:outerShdw>
                </a:effectLst>
              </a:rPr>
              <a:t> volcano</a:t>
            </a:r>
          </a:p>
          <a:p>
            <a:pPr marL="342900" indent="-342900" algn="l">
              <a:spcBef>
                <a:spcPct val="50000"/>
              </a:spcBef>
              <a:buFontTx/>
              <a:buAutoNum type="arabicPeriod"/>
            </a:pPr>
            <a:r>
              <a:rPr lang="en-US" dirty="0">
                <a:solidFill>
                  <a:schemeClr val="bg2"/>
                </a:solidFill>
              </a:rPr>
              <a:t> Growth of Mt. Mazama composite volcano</a:t>
            </a:r>
          </a:p>
          <a:p>
            <a:pPr marL="342900" indent="-342900" algn="l">
              <a:spcBef>
                <a:spcPct val="50000"/>
              </a:spcBef>
              <a:buFontTx/>
              <a:buAutoNum type="arabicPeriod"/>
            </a:pPr>
            <a:r>
              <a:rPr lang="en-US" dirty="0">
                <a:solidFill>
                  <a:schemeClr val="bg2"/>
                </a:solidFill>
              </a:rPr>
              <a:t> Glacial erosion (concurrent with volcanism)</a:t>
            </a:r>
          </a:p>
          <a:p>
            <a:pPr marL="342900" indent="-342900" algn="l">
              <a:spcBef>
                <a:spcPct val="50000"/>
              </a:spcBef>
              <a:buFontTx/>
              <a:buAutoNum type="arabicPeriod"/>
            </a:pPr>
            <a:r>
              <a:rPr lang="en-US" dirty="0">
                <a:solidFill>
                  <a:schemeClr val="bg2"/>
                </a:solidFill>
              </a:rPr>
              <a:t> Explosion craters fill with domes</a:t>
            </a:r>
          </a:p>
          <a:p>
            <a:pPr marL="342900" indent="-342900" algn="l">
              <a:spcBef>
                <a:spcPct val="50000"/>
              </a:spcBef>
              <a:buFontTx/>
              <a:buAutoNum type="arabicPeriod"/>
            </a:pPr>
            <a:r>
              <a:rPr lang="en-US" dirty="0">
                <a:solidFill>
                  <a:schemeClr val="bg2"/>
                </a:solidFill>
              </a:rPr>
              <a:t> Massive eruption of Mt. Mazama and subsequent caldera formation</a:t>
            </a:r>
          </a:p>
          <a:p>
            <a:pPr marL="342900" indent="-342900" algn="l">
              <a:spcBef>
                <a:spcPct val="50000"/>
              </a:spcBef>
              <a:buFontTx/>
              <a:buAutoNum type="arabicPeriod"/>
            </a:pPr>
            <a:r>
              <a:rPr lang="en-US" dirty="0">
                <a:solidFill>
                  <a:schemeClr val="bg2"/>
                </a:solidFill>
              </a:rPr>
              <a:t> Resurgent volcanism in caldera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1151594"/>
            <a:ext cx="9144000" cy="5706406"/>
          </a:xfrm>
          <a:prstGeom prst="rect">
            <a:avLst/>
          </a:prstGeom>
          <a:noFill/>
          <a:ln w="9525">
            <a:noFill/>
            <a:miter lim="800000"/>
            <a:headEnd/>
            <a:tailEnd/>
          </a:ln>
          <a:effectLst/>
        </p:spPr>
      </p:pic>
      <p:sp>
        <p:nvSpPr>
          <p:cNvPr id="3" name="Text Box 3"/>
          <p:cNvSpPr txBox="1">
            <a:spLocks noChangeArrowheads="1"/>
          </p:cNvSpPr>
          <p:nvPr/>
        </p:nvSpPr>
        <p:spPr bwMode="auto">
          <a:xfrm>
            <a:off x="0" y="254000"/>
            <a:ext cx="9144000" cy="579438"/>
          </a:xfrm>
          <a:prstGeom prst="rect">
            <a:avLst/>
          </a:prstGeom>
          <a:noFill/>
          <a:ln w="9525">
            <a:noFill/>
            <a:miter lim="800000"/>
            <a:headEnd/>
            <a:tailEnd/>
          </a:ln>
          <a:effectLst/>
        </p:spPr>
        <p:txBody>
          <a:bodyPr>
            <a:spAutoFit/>
          </a:bodyPr>
          <a:lstStyle/>
          <a:p>
            <a:pPr>
              <a:spcBef>
                <a:spcPct val="50000"/>
              </a:spcBef>
            </a:pPr>
            <a:r>
              <a:rPr lang="en-US" dirty="0" smtClean="0"/>
              <a:t>Shield Volcano</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ogle Geology shield.jpg"/>
          <p:cNvPicPr>
            <a:picLocks noChangeAspect="1"/>
          </p:cNvPicPr>
          <p:nvPr/>
        </p:nvPicPr>
        <p:blipFill>
          <a:blip r:embed="rId3"/>
          <a:stretch>
            <a:fillRect/>
          </a:stretch>
        </p:blipFill>
        <p:spPr>
          <a:xfrm>
            <a:off x="-194553" y="0"/>
            <a:ext cx="9338553" cy="6858000"/>
          </a:xfrm>
          <a:prstGeom prst="rect">
            <a:avLst/>
          </a:prstGeom>
        </p:spPr>
      </p:pic>
      <p:sp>
        <p:nvSpPr>
          <p:cNvPr id="3" name="TextBox 2"/>
          <p:cNvSpPr txBox="1"/>
          <p:nvPr/>
        </p:nvSpPr>
        <p:spPr>
          <a:xfrm>
            <a:off x="1104900" y="1841500"/>
            <a:ext cx="3086100" cy="1077218"/>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Basaltic andesite flows </a:t>
            </a:r>
            <a:endParaRPr lang="en-US" dirty="0">
              <a:effectLst>
                <a:outerShdw blurRad="38100" dist="38100" dir="2700000" algn="tl">
                  <a:srgbClr val="000000">
                    <a:alpha val="43137"/>
                  </a:srgbClr>
                </a:outerShdw>
              </a:effectLst>
            </a:endParaRPr>
          </a:p>
        </p:txBody>
      </p:sp>
      <p:cxnSp>
        <p:nvCxnSpPr>
          <p:cNvPr id="4" name="Straight Arrow Connector 3"/>
          <p:cNvCxnSpPr/>
          <p:nvPr/>
        </p:nvCxnSpPr>
        <p:spPr bwMode="auto">
          <a:xfrm rot="16200000" flipH="1">
            <a:off x="2584450" y="3067050"/>
            <a:ext cx="1397000" cy="952500"/>
          </a:xfrm>
          <a:prstGeom prst="straightConnector1">
            <a:avLst/>
          </a:prstGeom>
          <a:solidFill>
            <a:schemeClr val="accent1"/>
          </a:solidFill>
          <a:ln w="50800" cap="flat" cmpd="sng" algn="ctr">
            <a:solidFill>
              <a:schemeClr val="bg1"/>
            </a:solidFill>
            <a:prstDash val="solid"/>
            <a:round/>
            <a:headEnd type="none" w="med" len="med"/>
            <a:tailEnd type="triangle"/>
          </a:ln>
          <a:effectLst>
            <a:outerShdw blurRad="50800" dist="38100" dir="2700000" algn="tl" rotWithShape="0">
              <a:prstClr val="black">
                <a:alpha val="40000"/>
              </a:prstClr>
            </a:outerShdw>
          </a:effectLst>
        </p:spPr>
      </p:cxnSp>
      <p:cxnSp>
        <p:nvCxnSpPr>
          <p:cNvPr id="6" name="Straight Arrow Connector 5"/>
          <p:cNvCxnSpPr/>
          <p:nvPr/>
        </p:nvCxnSpPr>
        <p:spPr bwMode="auto">
          <a:xfrm rot="5400000" flipH="1" flipV="1">
            <a:off x="3435350" y="1200150"/>
            <a:ext cx="939800" cy="825500"/>
          </a:xfrm>
          <a:prstGeom prst="straightConnector1">
            <a:avLst/>
          </a:prstGeom>
          <a:solidFill>
            <a:schemeClr val="accent1"/>
          </a:solidFill>
          <a:ln w="50800" cap="flat" cmpd="sng" algn="ctr">
            <a:solidFill>
              <a:schemeClr val="bg1"/>
            </a:solidFill>
            <a:prstDash val="solid"/>
            <a:round/>
            <a:headEnd type="none" w="med" len="med"/>
            <a:tailEnd type="triangle"/>
          </a:ln>
          <a:effectLst>
            <a:outerShdw blurRad="50800" dist="38100" dir="2700000" algn="tl" rotWithShape="0">
              <a:prstClr val="black">
                <a:alpha val="40000"/>
              </a:prstClr>
            </a:outerShdw>
          </a:effectLst>
        </p:spPr>
      </p:cxnSp>
      <p:cxnSp>
        <p:nvCxnSpPr>
          <p:cNvPr id="9" name="Straight Arrow Connector 8"/>
          <p:cNvCxnSpPr/>
          <p:nvPr/>
        </p:nvCxnSpPr>
        <p:spPr bwMode="auto">
          <a:xfrm rot="16200000" flipV="1">
            <a:off x="2584450" y="1568450"/>
            <a:ext cx="558800" cy="12700"/>
          </a:xfrm>
          <a:prstGeom prst="straightConnector1">
            <a:avLst/>
          </a:prstGeom>
          <a:solidFill>
            <a:schemeClr val="accent1"/>
          </a:solidFill>
          <a:ln w="50800" cap="flat" cmpd="sng" algn="ctr">
            <a:solidFill>
              <a:schemeClr val="bg1"/>
            </a:solidFill>
            <a:prstDash val="solid"/>
            <a:round/>
            <a:headEnd type="none" w="med" len="med"/>
            <a:tailEnd type="triangle"/>
          </a:ln>
          <a:effectLst>
            <a:outerShdw blurRad="50800" dist="38100" dir="2700000" algn="tl" rotWithShape="0">
              <a:prstClr val="black">
                <a:alpha val="40000"/>
              </a:prstClr>
            </a:outerShdw>
          </a:effectLst>
        </p:spPr>
      </p:cxnSp>
      <p:cxnSp>
        <p:nvCxnSpPr>
          <p:cNvPr id="12" name="Straight Arrow Connector 11"/>
          <p:cNvCxnSpPr/>
          <p:nvPr/>
        </p:nvCxnSpPr>
        <p:spPr bwMode="auto">
          <a:xfrm rot="10800000">
            <a:off x="1003300" y="1714500"/>
            <a:ext cx="723900" cy="444500"/>
          </a:xfrm>
          <a:prstGeom prst="straightConnector1">
            <a:avLst/>
          </a:prstGeom>
          <a:solidFill>
            <a:schemeClr val="accent1"/>
          </a:solidFill>
          <a:ln w="50800" cap="flat" cmpd="sng" algn="ctr">
            <a:solidFill>
              <a:schemeClr val="bg1"/>
            </a:solidFill>
            <a:prstDash val="solid"/>
            <a:round/>
            <a:headEnd type="none" w="med" len="med"/>
            <a:tailEnd type="triangle"/>
          </a:ln>
          <a:effectLst>
            <a:outerShdw blurRad="50800" dist="38100" dir="2700000" algn="tl" rotWithShape="0">
              <a:prstClr val="black">
                <a:alpha val="40000"/>
              </a:prstClr>
            </a:outerShdw>
          </a:effec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sin and range"/>
          <p:cNvPicPr>
            <a:picLocks noChangeAspect="1" noChangeArrowheads="1"/>
          </p:cNvPicPr>
          <p:nvPr/>
        </p:nvPicPr>
        <p:blipFill>
          <a:blip r:embed="rId3"/>
          <a:srcRect l="9441" r="5598"/>
          <a:stretch>
            <a:fillRect/>
          </a:stretch>
        </p:blipFill>
        <p:spPr bwMode="auto">
          <a:xfrm>
            <a:off x="2171700" y="-12700"/>
            <a:ext cx="4800600" cy="68707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2753</TotalTime>
  <Words>949</Words>
  <Application>Microsoft Office PowerPoint</Application>
  <PresentationFormat>On-screen Show (4:3)</PresentationFormat>
  <Paragraphs>96</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Grossmont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Jacobson</dc:creator>
  <cp:lastModifiedBy>Gary Jacobson</cp:lastModifiedBy>
  <cp:revision>60</cp:revision>
  <dcterms:created xsi:type="dcterms:W3CDTF">2005-03-27T02:55:49Z</dcterms:created>
  <dcterms:modified xsi:type="dcterms:W3CDTF">2008-10-26T19:00:57Z</dcterms:modified>
</cp:coreProperties>
</file>